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BE3"/>
          </a:solidFill>
        </a:fill>
      </a:tcStyle>
    </a:wholeTbl>
    <a:band2H>
      <a:tcTxStyle/>
      <a:tcStyle>
        <a:tcBdr/>
        <a:fill>
          <a:solidFill>
            <a:srgbClr val="EBEE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2D3"/>
          </a:solidFill>
        </a:fill>
      </a:tcStyle>
    </a:wholeTbl>
    <a:band2H>
      <a:tcTxStyle/>
      <a:tcStyle>
        <a:tcBdr/>
        <a:fill>
          <a:solidFill>
            <a:srgbClr val="F0F1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CE1"/>
          </a:solidFill>
        </a:fill>
      </a:tcStyle>
    </a:wholeTbl>
    <a:band2H>
      <a:tcTxStyle/>
      <a:tcStyle>
        <a:tcBdr/>
        <a:fill>
          <a:solidFill>
            <a:srgbClr val="EFEE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14141"/>
        </a:fontRef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14141"/>
              </a:solidFill>
              <a:prstDash val="solid"/>
              <a:round/>
            </a:ln>
          </a:top>
          <a:bottom>
            <a:ln w="25400" cap="flat">
              <a:solidFill>
                <a:srgbClr val="41414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141"/>
        </a:fontRef>
        <a:srgbClr val="41414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14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7"/>
    <p:restoredTop sz="94682"/>
  </p:normalViewPr>
  <p:slideViewPr>
    <p:cSldViewPr snapToGrid="0" snapToObjects="1">
      <p:cViewPr varScale="1">
        <p:scale>
          <a:sx n="78" d="100"/>
          <a:sy n="7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584200">
              <a:lnSpc>
                <a:spcPct val="100000"/>
              </a:lnSpc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Discuss: This slide is deceptively fun!  Try asking your students “what happens in the ‘if’ statement if x == 2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☺</a:t>
            </a:r>
          </a:p>
          <a:p>
            <a:pPr algn="ctr" defTabSz="584200">
              <a:lnSpc>
                <a:spcPct val="100000"/>
              </a:lnSpc>
              <a:defRPr>
                <a:solidFill>
                  <a:srgbClr val="FFFFFF"/>
                </a:solidFill>
              </a:defRPr>
            </a:pPr>
            <a:endParaRPr>
              <a:latin typeface="Wingdings"/>
              <a:ea typeface="Wingdings"/>
              <a:cs typeface="Wingdings"/>
              <a:sym typeface="Wingdings"/>
            </a:endParaRPr>
          </a:p>
          <a:p>
            <a:pPr algn="ctr" defTabSz="584200">
              <a:lnSpc>
                <a:spcPct val="100000"/>
              </a:lnSpc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I use this as a way to discuss how there are both ‘coding’ errors, and ‘conceptual’ errors (the code works, but does the wrong thing!)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/>
          <p:cNvSpPr/>
          <p:nvPr/>
        </p:nvSpPr>
        <p:spPr>
          <a:xfrm>
            <a:off x="508000" y="6591300"/>
            <a:ext cx="1199945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Line"/>
          <p:cNvSpPr/>
          <p:nvPr/>
        </p:nvSpPr>
        <p:spPr>
          <a:xfrm>
            <a:off x="507998" y="4089400"/>
            <a:ext cx="120000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Line"/>
          <p:cNvSpPr/>
          <p:nvPr/>
        </p:nvSpPr>
        <p:spPr>
          <a:xfrm flipV="1">
            <a:off x="7994301" y="4526255"/>
            <a:ext cx="3" cy="164276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508000" y="4140200"/>
            <a:ext cx="7200900" cy="1335445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pic>
        <p:nvPicPr>
          <p:cNvPr id="18" name="berkeleyischool-logo-alternate-fullcolor-lg.png" descr="berkeleyischool-logo-alternate-fullcolor-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536" y="635000"/>
            <a:ext cx="1854929" cy="63531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 algn="ctr" defTabSz="584200"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861482" indent="-391582" algn="ctr">
              <a:spcBef>
                <a:spcPts val="1200"/>
              </a:spcBef>
              <a:buClrTx/>
              <a:buFontTx/>
              <a:defRPr sz="30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331382" indent="-391582" algn="ctr">
              <a:spcBef>
                <a:spcPts val="1200"/>
              </a:spcBef>
              <a:buClrTx/>
              <a:buFontTx/>
              <a:defRPr sz="30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801283" indent="-391582" algn="ctr">
              <a:spcBef>
                <a:spcPts val="1200"/>
              </a:spcBef>
              <a:buClrTx/>
              <a:buFontTx/>
              <a:defRPr sz="30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271183" indent="-391583" algn="ctr">
              <a:spcBef>
                <a:spcPts val="1200"/>
              </a:spcBef>
              <a:buClrTx/>
              <a:buFontTx/>
              <a:defRPr sz="30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 anchor="ctr"/>
          <a:lstStyle/>
          <a:p>
            <a:pPr marL="465201" indent="-465201" defTabSz="578358">
              <a:spcBef>
                <a:spcPts val="2300"/>
              </a:spcBef>
              <a:defRPr sz="3564">
                <a:solidFill>
                  <a:srgbClr val="414141"/>
                </a:solidFill>
              </a:defRPr>
            </a:pPr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 algn="ctr" defTabSz="584200"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Image"/>
          <p:cNvSpPr>
            <a:spLocks noGrp="1"/>
          </p:cNvSpPr>
          <p:nvPr>
            <p:ph type="pic" idx="21"/>
          </p:nvPr>
        </p:nvSpPr>
        <p:spPr>
          <a:xfrm>
            <a:off x="-901700" y="-127000"/>
            <a:ext cx="14211300" cy="99972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 algn="ctr" defTabSz="584200"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06968" y="9258300"/>
            <a:ext cx="318670" cy="400000"/>
          </a:xfrm>
          <a:prstGeom prst="rect">
            <a:avLst/>
          </a:prstGeom>
        </p:spPr>
        <p:txBody>
          <a:bodyPr/>
          <a:lstStyle>
            <a:lvl1pPr algn="ctr" defTabSz="584200"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1" y="7053553"/>
            <a:ext cx="3" cy="164276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" name="Line"/>
          <p:cNvSpPr/>
          <p:nvPr/>
        </p:nvSpPr>
        <p:spPr>
          <a:xfrm>
            <a:off x="507998" y="6629400"/>
            <a:ext cx="120000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7994301" y="7053553"/>
            <a:ext cx="3" cy="164276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783166" indent="-313266">
              <a:lnSpc>
                <a:spcPct val="110000"/>
              </a:lnSpc>
              <a:spcBef>
                <a:spcPts val="0"/>
              </a:spcBef>
              <a:buClrTx/>
              <a:buFontTx/>
              <a:defRPr sz="24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253065" indent="-313265">
              <a:lnSpc>
                <a:spcPct val="110000"/>
              </a:lnSpc>
              <a:spcBef>
                <a:spcPts val="0"/>
              </a:spcBef>
              <a:buClrTx/>
              <a:buFontTx/>
              <a:defRPr sz="24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722965" indent="-313265">
              <a:lnSpc>
                <a:spcPct val="110000"/>
              </a:lnSpc>
              <a:spcBef>
                <a:spcPts val="0"/>
              </a:spcBef>
              <a:buClrTx/>
              <a:buFontTx/>
              <a:defRPr sz="24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192865" indent="-313265">
              <a:lnSpc>
                <a:spcPct val="110000"/>
              </a:lnSpc>
              <a:spcBef>
                <a:spcPts val="0"/>
              </a:spcBef>
              <a:buClrTx/>
              <a:buFontTx/>
              <a:defRPr sz="24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21"/>
          </p:nvPr>
        </p:nvSpPr>
        <p:spPr>
          <a:xfrm>
            <a:off x="584200" y="682283"/>
            <a:ext cx="11823700" cy="7086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07304" y="6561955"/>
            <a:ext cx="7200903" cy="241300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22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14141"/>
                </a:solidFill>
              </a:defRPr>
            </a:pPr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 algn="ctr" defTabSz="584200"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 algn="ctr" defTabSz="584200"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7998" y="4876800"/>
            <a:ext cx="5676378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0" name="Line"/>
          <p:cNvSpPr/>
          <p:nvPr/>
        </p:nvSpPr>
        <p:spPr>
          <a:xfrm>
            <a:off x="507999" y="2768600"/>
            <a:ext cx="56763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783166" indent="-313266">
              <a:lnSpc>
                <a:spcPct val="110000"/>
              </a:lnSpc>
              <a:spcBef>
                <a:spcPts val="0"/>
              </a:spcBef>
              <a:buClrTx/>
              <a:buFontTx/>
              <a:defRPr sz="24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253065" indent="-313265">
              <a:lnSpc>
                <a:spcPct val="110000"/>
              </a:lnSpc>
              <a:spcBef>
                <a:spcPts val="0"/>
              </a:spcBef>
              <a:buClrTx/>
              <a:buFontTx/>
              <a:defRPr sz="24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722965" indent="-313265">
              <a:lnSpc>
                <a:spcPct val="110000"/>
              </a:lnSpc>
              <a:spcBef>
                <a:spcPts val="0"/>
              </a:spcBef>
              <a:buClrTx/>
              <a:buFontTx/>
              <a:defRPr sz="24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192865" indent="-313265">
              <a:lnSpc>
                <a:spcPct val="110000"/>
              </a:lnSpc>
              <a:spcBef>
                <a:spcPts val="0"/>
              </a:spcBef>
              <a:buClrTx/>
              <a:buFontTx/>
              <a:defRPr sz="24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Image"/>
          <p:cNvSpPr>
            <a:spLocks noGrp="1"/>
          </p:cNvSpPr>
          <p:nvPr>
            <p:ph type="pic" sz="half" idx="21"/>
          </p:nvPr>
        </p:nvSpPr>
        <p:spPr>
          <a:xfrm>
            <a:off x="6704696" y="590550"/>
            <a:ext cx="5806887" cy="850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 anchor="ctr"/>
          <a:lstStyle>
            <a:lvl1pPr>
              <a:defRPr sz="5600"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22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14141"/>
                </a:solidFill>
              </a:defRPr>
            </a:pPr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 algn="ctr" defTabSz="584200"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ine"/>
          <p:cNvSpPr/>
          <p:nvPr/>
        </p:nvSpPr>
        <p:spPr>
          <a:xfrm>
            <a:off x="507998" y="2171700"/>
            <a:ext cx="1199729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3" name="Line"/>
          <p:cNvSpPr/>
          <p:nvPr/>
        </p:nvSpPr>
        <p:spPr>
          <a:xfrm>
            <a:off x="507998" y="635000"/>
            <a:ext cx="1199729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 algn="ctr" defTabSz="584200"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"/>
          <p:cNvSpPr txBox="1">
            <a:spLocks noGrp="1"/>
          </p:cNvSpPr>
          <p:nvPr>
            <p:ph type="body" sz="quarter" idx="21"/>
          </p:nvPr>
        </p:nvSpPr>
        <p:spPr>
          <a:xfrm>
            <a:off x="1453153" y="1473093"/>
            <a:ext cx="661721" cy="4613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"/>
          <p:cNvSpPr/>
          <p:nvPr/>
        </p:nvSpPr>
        <p:spPr>
          <a:xfrm>
            <a:off x="507998" y="2171700"/>
            <a:ext cx="1199729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" name="Line"/>
          <p:cNvSpPr/>
          <p:nvPr/>
        </p:nvSpPr>
        <p:spPr>
          <a:xfrm>
            <a:off x="507998" y="635000"/>
            <a:ext cx="1199729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21"/>
          </p:nvPr>
        </p:nvSpPr>
        <p:spPr>
          <a:xfrm>
            <a:off x="6819900" y="1739900"/>
            <a:ext cx="5575300" cy="81696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 anchor="ctr"/>
          <a:lstStyle>
            <a:lvl1pPr marL="3937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7874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1811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5748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19685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 algn="ctr" defTabSz="584200"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 algn="ctr" defTabSz="584200"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sz="half" idx="21"/>
          </p:nvPr>
        </p:nvSpPr>
        <p:spPr>
          <a:xfrm>
            <a:off x="6260986" y="4406900"/>
            <a:ext cx="6697779" cy="4711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Image"/>
          <p:cNvSpPr>
            <a:spLocks noGrp="1"/>
          </p:cNvSpPr>
          <p:nvPr>
            <p:ph type="pic" sz="quarter" idx="22"/>
          </p:nvPr>
        </p:nvSpPr>
        <p:spPr>
          <a:xfrm>
            <a:off x="6680200" y="635000"/>
            <a:ext cx="5829302" cy="351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Image"/>
          <p:cNvSpPr>
            <a:spLocks noGrp="1"/>
          </p:cNvSpPr>
          <p:nvPr>
            <p:ph type="pic" sz="half" idx="23"/>
          </p:nvPr>
        </p:nvSpPr>
        <p:spPr>
          <a:xfrm>
            <a:off x="482600" y="609600"/>
            <a:ext cx="5728881" cy="8394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 algn="ctr" defTabSz="584200"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7998" y="2171700"/>
            <a:ext cx="1199729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Line"/>
          <p:cNvSpPr/>
          <p:nvPr/>
        </p:nvSpPr>
        <p:spPr>
          <a:xfrm>
            <a:off x="507998" y="635000"/>
            <a:ext cx="1199729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" name="berkeleyischool-logo-alternate-fullcolor-lg.png" descr="berkeleyischool-logo-alternate-fullcolor-lg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72536" y="635000"/>
            <a:ext cx="1854929" cy="63531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66612" y="634550"/>
            <a:ext cx="9863844" cy="829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2733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50547" cy="2878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3262"/>
          </a:solidFill>
          <a:uFillTx/>
          <a:latin typeface="FreightSans Pro Book"/>
          <a:ea typeface="FreightSans Pro Book"/>
          <a:cs typeface="FreightSans Pro Book"/>
          <a:sym typeface="FreightSans Pro Book"/>
        </a:defRPr>
      </a:lvl1pPr>
      <a:lvl2pPr marL="0" marR="0" indent="0" algn="l" defTabSz="58420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3262"/>
          </a:solidFill>
          <a:uFillTx/>
          <a:latin typeface="FreightSans Pro Book"/>
          <a:ea typeface="FreightSans Pro Book"/>
          <a:cs typeface="FreightSans Pro Book"/>
          <a:sym typeface="FreightSans Pro Book"/>
        </a:defRPr>
      </a:lvl2pPr>
      <a:lvl3pPr marL="0" marR="0" indent="0" algn="l" defTabSz="58420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3262"/>
          </a:solidFill>
          <a:uFillTx/>
          <a:latin typeface="FreightSans Pro Book"/>
          <a:ea typeface="FreightSans Pro Book"/>
          <a:cs typeface="FreightSans Pro Book"/>
          <a:sym typeface="FreightSans Pro Book"/>
        </a:defRPr>
      </a:lvl3pPr>
      <a:lvl4pPr marL="0" marR="0" indent="0" algn="l" defTabSz="58420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3262"/>
          </a:solidFill>
          <a:uFillTx/>
          <a:latin typeface="FreightSans Pro Book"/>
          <a:ea typeface="FreightSans Pro Book"/>
          <a:cs typeface="FreightSans Pro Book"/>
          <a:sym typeface="FreightSans Pro Book"/>
        </a:defRPr>
      </a:lvl4pPr>
      <a:lvl5pPr marL="0" marR="0" indent="0" algn="l" defTabSz="58420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3262"/>
          </a:solidFill>
          <a:uFillTx/>
          <a:latin typeface="FreightSans Pro Book"/>
          <a:ea typeface="FreightSans Pro Book"/>
          <a:cs typeface="FreightSans Pro Book"/>
          <a:sym typeface="FreightSans Pro Book"/>
        </a:defRPr>
      </a:lvl5pPr>
      <a:lvl6pPr marL="0" marR="0" indent="0" algn="l" defTabSz="58420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3262"/>
          </a:solidFill>
          <a:uFillTx/>
          <a:latin typeface="FreightSans Pro Book"/>
          <a:ea typeface="FreightSans Pro Book"/>
          <a:cs typeface="FreightSans Pro Book"/>
          <a:sym typeface="FreightSans Pro Book"/>
        </a:defRPr>
      </a:lvl6pPr>
      <a:lvl7pPr marL="0" marR="0" indent="0" algn="l" defTabSz="58420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3262"/>
          </a:solidFill>
          <a:uFillTx/>
          <a:latin typeface="FreightSans Pro Book"/>
          <a:ea typeface="FreightSans Pro Book"/>
          <a:cs typeface="FreightSans Pro Book"/>
          <a:sym typeface="FreightSans Pro Book"/>
        </a:defRPr>
      </a:lvl7pPr>
      <a:lvl8pPr marL="0" marR="0" indent="0" algn="l" defTabSz="58420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3262"/>
          </a:solidFill>
          <a:uFillTx/>
          <a:latin typeface="FreightSans Pro Book"/>
          <a:ea typeface="FreightSans Pro Book"/>
          <a:cs typeface="FreightSans Pro Book"/>
          <a:sym typeface="FreightSans Pro Book"/>
        </a:defRPr>
      </a:lvl8pPr>
      <a:lvl9pPr marL="0" marR="0" indent="0" algn="l" defTabSz="58420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003262"/>
          </a:solidFill>
          <a:uFillTx/>
          <a:latin typeface="FreightSans Pro Book"/>
          <a:ea typeface="FreightSans Pro Book"/>
          <a:cs typeface="FreightSans Pro Book"/>
          <a:sym typeface="FreightSans Pro Book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1pPr>
      <a:lvl2pPr marL="939800" marR="0" indent="-469900" algn="l" defTabSz="58420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2pPr>
      <a:lvl3pPr marL="1409700" marR="0" indent="-469900" algn="l" defTabSz="58420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3pPr>
      <a:lvl4pPr marL="1879600" marR="0" indent="-469900" algn="l" defTabSz="58420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4pPr>
      <a:lvl5pPr marL="2349500" marR="0" indent="-469900" algn="l" defTabSz="58420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5pPr>
      <a:lvl6pPr marL="2819400" marR="0" indent="-469900" algn="l" defTabSz="58420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6pPr>
      <a:lvl7pPr marL="3289300" marR="0" indent="-469900" algn="l" defTabSz="58420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7pPr>
      <a:lvl8pPr marL="3759200" marR="0" indent="-469900" algn="l" defTabSz="58420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8pPr>
      <a:lvl9pPr marL="4229100" marR="0" indent="-469900" algn="l" defTabSz="58420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eightSans Pro Book"/>
        </a:defRPr>
      </a:lvl1pPr>
      <a:lvl2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eightSans Pro Book"/>
        </a:defRPr>
      </a:lvl2pPr>
      <a:lvl3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eightSans Pro Book"/>
        </a:defRPr>
      </a:lvl3pPr>
      <a:lvl4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eightSans Pro Book"/>
        </a:defRPr>
      </a:lvl4pPr>
      <a:lvl5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eightSans Pro Book"/>
        </a:defRPr>
      </a:lvl5pPr>
      <a:lvl6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eightSans Pro Book"/>
        </a:defRPr>
      </a:lvl6pPr>
      <a:lvl7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eightSans Pro Book"/>
        </a:defRPr>
      </a:lvl7pPr>
      <a:lvl8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eightSans Pro Book"/>
        </a:defRPr>
      </a:lvl8pPr>
      <a:lvl9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eightSans Pro 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uuu.be/polytech/INFOF408/Introduction-To-The-Theory-Of-Computation-Michael-Sipser.pdf" TargetMode="External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hyperpolyglot.org/unix-shell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200-python-2021-spring@googlegroups.com" TargetMode="External"/><Relationship Id="rId3" Type="http://schemas.openxmlformats.org/officeDocument/2006/relationships/hyperlink" Target="https://docs.google.com/document/d/1dgTzg7hzUhAhO-hGZ-UCDCNBvt-HFlE1yaTDSU-mkAQ/edit?usp=sharing" TargetMode="External"/><Relationship Id="rId7" Type="http://schemas.openxmlformats.org/officeDocument/2006/relationships/hyperlink" Target="https://github.com/UC-Berkeley-I-School/mids-w200-assignments-upstream-summer2021" TargetMode="External"/><Relationship Id="rId2" Type="http://schemas.openxmlformats.org/officeDocument/2006/relationships/hyperlink" Target="https://docs.google.com/document/d/1Vw9GINPymTls497Vh4COwIvwO9JW93IDc3tC2e_sDFk/edit?usp=sharin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UC-Berkeley-I-School/mids-w200-assignments-upstream-spring2021" TargetMode="External"/><Relationship Id="rId5" Type="http://schemas.openxmlformats.org/officeDocument/2006/relationships/hyperlink" Target="https://docs.google.com/spreadsheets/d/1HfKWp9yM_bXkr4o0hknDP3iLhmb7To0kR9AAaUJRty4/edit?usp=sharing" TargetMode="External"/><Relationship Id="rId4" Type="http://schemas.openxmlformats.org/officeDocument/2006/relationships/hyperlink" Target="https://docs.google.com/spreadsheets/d/1zUw5GaiUXmb5eRxrQdfZgGMYmwtL5vG5Ldld3UeE1u0/edit?usp=sharing" TargetMode="External"/><Relationship Id="rId9" Type="http://schemas.openxmlformats.org/officeDocument/2006/relationships/hyperlink" Target="http://mids-python-instructors@googlegroups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200 Introduction to Data Science Programming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lvl1pPr>
          </a:lstStyle>
          <a:p>
            <a:r>
              <a:t>W200 Introduction to Data Science Programming</a:t>
            </a:r>
          </a:p>
        </p:txBody>
      </p:sp>
      <p:sp>
        <p:nvSpPr>
          <p:cNvPr id="139" name="Starting out with Python"/>
          <p:cNvSpPr txBox="1">
            <a:spLocks noGrp="1"/>
          </p:cNvSpPr>
          <p:nvPr>
            <p:ph type="title"/>
          </p:nvPr>
        </p:nvSpPr>
        <p:spPr>
          <a:xfrm>
            <a:off x="507305" y="6645081"/>
            <a:ext cx="7200901" cy="2413004"/>
          </a:xfrm>
          <a:prstGeom prst="rect">
            <a:avLst/>
          </a:prstGeom>
        </p:spPr>
        <p:txBody>
          <a:bodyPr/>
          <a:lstStyle/>
          <a:p>
            <a:r>
              <a:rPr dirty="0"/>
              <a:t>Starting out with Python</a:t>
            </a:r>
          </a:p>
        </p:txBody>
      </p:sp>
      <p:sp>
        <p:nvSpPr>
          <p:cNvPr id="140" name="Week 02…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414141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Week 02</a:t>
            </a:r>
            <a:endParaRPr sz="3200" dirty="0"/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414141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 sz="3200" dirty="0"/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414141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 sz="3200"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14141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S</a:t>
            </a:r>
            <a:r>
              <a:rPr lang="en-US" dirty="0"/>
              <a:t>ummer</a:t>
            </a:r>
            <a:r>
              <a:rPr dirty="0"/>
              <a:t> 2021</a:t>
            </a:r>
          </a:p>
        </p:txBody>
      </p:sp>
      <p:grpSp>
        <p:nvGrpSpPr>
          <p:cNvPr id="143" name="computer-happy-1024x1024.jpg"/>
          <p:cNvGrpSpPr/>
          <p:nvPr/>
        </p:nvGrpSpPr>
        <p:grpSpPr>
          <a:xfrm>
            <a:off x="7962027" y="550997"/>
            <a:ext cx="4878547" cy="4935833"/>
            <a:chOff x="0" y="0"/>
            <a:chExt cx="4878545" cy="4935831"/>
          </a:xfrm>
        </p:grpSpPr>
        <p:pic>
          <p:nvPicPr>
            <p:cNvPr id="141" name="computer-happy-1024x1024.jpg" descr="computer-happy-1024x1024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773150">
              <a:off x="553942" y="491310"/>
              <a:ext cx="3804648" cy="38046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computer-happy-1024x1024.jpg" descr="computer-happy-1024x1024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773150">
              <a:off x="409948" y="400492"/>
              <a:ext cx="4058649" cy="4134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31" y="550999"/>
            <a:ext cx="3700323" cy="4935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Objects: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4. Objects have types</a:t>
            </a:r>
          </a:p>
        </p:txBody>
      </p:sp>
      <p:sp>
        <p:nvSpPr>
          <p:cNvPr id="207" name="Python lets us assign values (as all languages do) and we can test what data type we’re using, e.g.,  x = 5        →    type(x)         → returns int…"/>
          <p:cNvSpPr txBox="1">
            <a:spLocks noGrp="1"/>
          </p:cNvSpPr>
          <p:nvPr>
            <p:ph type="body" idx="1"/>
          </p:nvPr>
        </p:nvSpPr>
        <p:spPr>
          <a:xfrm>
            <a:off x="360188" y="2209800"/>
            <a:ext cx="12284424" cy="6096000"/>
          </a:xfrm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300"/>
              </a:spcBef>
              <a:defRPr sz="27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Python lets us assign values and we can test what data type we’re using, </a:t>
            </a:r>
            <a:br/>
            <a:r>
              <a:t>e.g.,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 = 5 </a:t>
            </a:r>
            <a:r>
              <a:t>       →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type(x)</a:t>
            </a:r>
            <a:r>
              <a:t>         → returns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int</a:t>
            </a:r>
          </a:p>
          <a:p>
            <a:pPr marL="465201" indent="-465201" defTabSz="578358">
              <a:spcBef>
                <a:spcPts val="2300"/>
              </a:spcBef>
              <a:defRPr sz="27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Boolean [bool,  true/false; 0/1]</a:t>
            </a:r>
          </a:p>
          <a:p>
            <a:pPr marL="465201" indent="-465201" defTabSz="578358">
              <a:spcBef>
                <a:spcPts val="2300"/>
              </a:spcBef>
              <a:defRPr sz="27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Integers (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) counting numbers</a:t>
            </a:r>
          </a:p>
          <a:p>
            <a:pPr marL="465201" indent="-465201" defTabSz="578358">
              <a:spcBef>
                <a:spcPts val="2300"/>
              </a:spcBef>
              <a:defRPr sz="27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Floating point (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), e.g., 3.14159</a:t>
            </a:r>
          </a:p>
          <a:p>
            <a:pPr marL="465201" indent="-465201" defTabSz="578358">
              <a:spcBef>
                <a:spcPts val="2300"/>
              </a:spcBef>
              <a:defRPr sz="27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String (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str</a:t>
            </a:r>
            <a:r>
              <a:t>), a sequence of contiguous characters, e.g., [c][a][t]</a:t>
            </a:r>
          </a:p>
        </p:txBody>
      </p:sp>
      <p:sp>
        <p:nvSpPr>
          <p:cNvPr id="208" name="Everything in python is an object; we can get info about the object as well as its values."/>
          <p:cNvSpPr txBox="1">
            <a:spLocks noGrp="1"/>
          </p:cNvSpPr>
          <p:nvPr>
            <p:ph type="body" idx="21"/>
          </p:nvPr>
        </p:nvSpPr>
        <p:spPr>
          <a:xfrm>
            <a:off x="754633" y="1509374"/>
            <a:ext cx="11890554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Everything in python is an object; we can get info about the object as well as its values.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52071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639" y="2791586"/>
            <a:ext cx="2906160" cy="162344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11" name="Type cast: convert data from one type to another, e.g., float(x)…"/>
          <p:cNvSpPr txBox="1"/>
          <p:nvPr/>
        </p:nvSpPr>
        <p:spPr>
          <a:xfrm>
            <a:off x="537088" y="6742974"/>
            <a:ext cx="9671299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800"/>
              </a:spcBef>
              <a:defRPr i="1">
                <a:solidFill>
                  <a:srgbClr val="003262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Type cast: convert data from one type to another, e.g., </a:t>
            </a:r>
            <a:r>
              <a:rPr i="0" dirty="0"/>
              <a:t>float</a:t>
            </a:r>
            <a:r>
              <a:rPr dirty="0"/>
              <a:t>(</a:t>
            </a:r>
            <a:r>
              <a:rPr i="0" dirty="0"/>
              <a:t>x)</a:t>
            </a:r>
          </a:p>
          <a:p>
            <a:pPr marL="228600" indent="-228600" algn="l">
              <a:spcBef>
                <a:spcPts val="800"/>
              </a:spcBef>
              <a:buClr>
                <a:srgbClr val="594A25"/>
              </a:buClr>
              <a:buSzPct val="100000"/>
              <a:buChar char="•"/>
              <a:defRPr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st</a:t>
            </a:r>
            <a:r>
              <a:rPr dirty="0"/>
              <a:t> = input(“Enter some text: ”) #Default is string</a:t>
            </a:r>
          </a:p>
          <a:p>
            <a:pPr marL="228600" indent="-228600" algn="l">
              <a:spcBef>
                <a:spcPts val="800"/>
              </a:spcBef>
              <a:buClr>
                <a:srgbClr val="594A25"/>
              </a:buClr>
              <a:buSzPct val="100000"/>
              <a:buChar char="•"/>
              <a:defRPr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fl</a:t>
            </a:r>
            <a:r>
              <a:rPr dirty="0"/>
              <a:t> = </a:t>
            </a:r>
            <a:r>
              <a:rPr dirty="0">
                <a:solidFill>
                  <a:srgbClr val="000000"/>
                </a:solidFill>
              </a:rPr>
              <a:t>float</a:t>
            </a:r>
            <a:r>
              <a:rPr dirty="0"/>
              <a:t>(input(“Enter data: ”)) #Convert to float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34629" y="9258300"/>
            <a:ext cx="263348" cy="400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14" name="Rectangle"/>
          <p:cNvSpPr/>
          <p:nvPr/>
        </p:nvSpPr>
        <p:spPr>
          <a:xfrm>
            <a:off x="719134" y="220915"/>
            <a:ext cx="11776250" cy="6379255"/>
          </a:xfrm>
          <a:prstGeom prst="rect">
            <a:avLst/>
          </a:prstGeom>
          <a:solidFill>
            <a:schemeClr val="accent5">
              <a:lumOff val="17647"/>
            </a:schemeClr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5" name="# -*- coding: utf-8 -*-…"/>
          <p:cNvSpPr txBox="1"/>
          <p:nvPr/>
        </p:nvSpPr>
        <p:spPr>
          <a:xfrm>
            <a:off x="1032510" y="342790"/>
            <a:ext cx="10939781" cy="627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# -*- coding: utf-8 -*-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endParaRPr/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""" a little nested if script """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""" since python defaults to ASCII unless otherwise informed ... we like UTF-8 """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endParaRPr/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""" can you get a loan to work remotely in Tahiti?  I sure would like to! """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endParaRPr/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min_salary = 50000.0		# min salary to get loan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min_years = 2				# min years on the job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endParaRPr/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# get the annual salary</a:t>
            </a:r>
          </a:p>
          <a:p>
            <a:pPr algn="l">
              <a:defRPr sz="1600">
                <a:solidFill>
                  <a:srgbClr val="FF26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salary = float(input("Enter the annual salary: $ "))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endParaRPr/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# years on the job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years_on_job = </a:t>
            </a:r>
            <a:r>
              <a:rPr>
                <a:solidFill>
                  <a:srgbClr val="FF2600"/>
                </a:solidFill>
              </a:rPr>
              <a:t>int(input("and the number of years on the job? "))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# check conditions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if salary &gt;= min_salary: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	if years_on_job &gt;= min_years: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		print("\n\tJoy!  Tahiti here we come!\n")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	else: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		print('Sorry! The minimum is ', min_years,' to qualify.')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		print("Treat yourself to a consolation peña colada on us.")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	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else:</a:t>
            </a:r>
          </a:p>
          <a:p>
            <a:pPr algn="l">
              <a:defRPr sz="1600">
                <a:latin typeface="PT Mono"/>
                <a:ea typeface="PT Mono"/>
                <a:cs typeface="PT Mono"/>
                <a:sym typeface="PT Mono"/>
              </a:defRPr>
            </a:pPr>
            <a:r>
              <a:t>	print("Annual income must be at least $", format(min_salary, ',.2f')," to qualify.")</a:t>
            </a:r>
          </a:p>
        </p:txBody>
      </p:sp>
      <p:sp>
        <p:nvSpPr>
          <p:cNvPr id="216" name="Notes:…"/>
          <p:cNvSpPr txBox="1"/>
          <p:nvPr/>
        </p:nvSpPr>
        <p:spPr>
          <a:xfrm>
            <a:off x="741221" y="6642187"/>
            <a:ext cx="11522358" cy="250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100" b="1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Notes:</a:t>
            </a:r>
          </a:p>
          <a:p>
            <a:pPr marL="210552" indent="-210552" algn="l">
              <a:buSzPct val="76000"/>
              <a:buChar char="•"/>
              <a:defRPr sz="2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Encoding directive utf-8.  Often automatically added by some IDEs.</a:t>
            </a:r>
          </a:p>
          <a:p>
            <a:pPr marL="210552" indent="-210552" algn="l">
              <a:buSzPct val="76000"/>
              <a:buChar char="•"/>
              <a:defRPr sz="2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Python “”” style comments.</a:t>
            </a:r>
          </a:p>
          <a:p>
            <a:pPr marL="210552" indent="-210552" algn="l">
              <a:buSzPct val="76000"/>
              <a:buChar char="•"/>
              <a:defRPr sz="2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Defining some global variables (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min_salary</a:t>
            </a:r>
            <a:r>
              <a:rPr dirty="0"/>
              <a:t> and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min_years</a:t>
            </a:r>
            <a:r>
              <a:rPr dirty="0"/>
              <a:t>)</a:t>
            </a:r>
          </a:p>
          <a:p>
            <a:pPr marL="210552" indent="-210552" algn="l">
              <a:buSzPct val="76000"/>
              <a:buChar char="•"/>
              <a:defRPr sz="2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Get input from the stdin (keyboard) and converting the input into a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rPr dirty="0"/>
              <a:t> or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rPr dirty="0"/>
              <a:t> type.</a:t>
            </a:r>
          </a:p>
          <a:p>
            <a:pPr marL="210552" indent="-210552" algn="l">
              <a:buSzPct val="76000"/>
              <a:buChar char="•"/>
              <a:defRPr sz="2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Nested-if statements.  Notice the range checking, use of escape-sequences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\n\t</a:t>
            </a:r>
            <a:r>
              <a:rPr dirty="0"/>
              <a:t> and format commands.  </a:t>
            </a:r>
          </a:p>
          <a:p>
            <a:pPr marL="210552" indent="-210552" algn="l">
              <a:buSzPct val="76000"/>
              <a:buChar char="•"/>
              <a:defRPr sz="2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>
                <a:latin typeface="Courier"/>
                <a:ea typeface="Courier"/>
                <a:cs typeface="Courier"/>
                <a:sym typeface="Courier"/>
              </a:rPr>
              <a:t>print()</a:t>
            </a:r>
            <a:r>
              <a:rPr dirty="0"/>
              <a:t> sends data to the currently selected </a:t>
            </a:r>
            <a:r>
              <a:rPr dirty="0" err="1"/>
              <a:t>stdout</a:t>
            </a:r>
            <a:r>
              <a:rPr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7230A-B442-8E4E-9833-207B2BBD4E37}"/>
              </a:ext>
            </a:extLst>
          </p:cNvPr>
          <p:cNvSpPr/>
          <p:nvPr/>
        </p:nvSpPr>
        <p:spPr>
          <a:xfrm>
            <a:off x="7593608" y="8938955"/>
            <a:ext cx="4669971" cy="471924"/>
          </a:xfrm>
          <a:prstGeom prst="rect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OPTIONAL ENRICHMENT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5.  Namespaces | Object sp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5.  Namespaces | Object space</a:t>
            </a:r>
          </a:p>
        </p:txBody>
      </p:sp>
      <p:sp>
        <p:nvSpPr>
          <p:cNvPr id="219" name="Think of the variable name as what we call it; but that var can point to different values in RAM the object space"/>
          <p:cNvSpPr txBox="1">
            <a:spLocks noGrp="1"/>
          </p:cNvSpPr>
          <p:nvPr>
            <p:ph type="body" idx="21"/>
          </p:nvPr>
        </p:nvSpPr>
        <p:spPr>
          <a:xfrm>
            <a:off x="744423" y="1439898"/>
            <a:ext cx="11311556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Think of the variable name as what we call it; but that var can point to different values in RAM the object space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31039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21" name="SQL (Entity SQL) uses “namespaces” to avoid conflicts for global identifiers, such as type names, entity sets, functions.…"/>
          <p:cNvSpPr txBox="1"/>
          <p:nvPr/>
        </p:nvSpPr>
        <p:spPr>
          <a:xfrm>
            <a:off x="885816" y="6904123"/>
            <a:ext cx="4628815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400">
                <a:latin typeface="Open Sans"/>
                <a:ea typeface="Open Sans"/>
                <a:cs typeface="Open Sans"/>
                <a:sym typeface="Open Sans"/>
              </a:defRPr>
            </a:pPr>
            <a:r>
              <a:t>SQL (Entity SQL) uses “namespaces” to avoid conflicts for global identifiers, such as type names, entity sets, functions.</a:t>
            </a:r>
          </a:p>
          <a:p>
            <a:pPr algn="l">
              <a:defRPr sz="1400"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  <a:p>
            <a:pPr algn="l">
              <a:defRPr sz="1400">
                <a:latin typeface="Open Sans"/>
                <a:ea typeface="Open Sans"/>
                <a:cs typeface="Open Sans"/>
                <a:sym typeface="Open Sans"/>
              </a:defRPr>
            </a:pPr>
            <a:r>
              <a:t>E.g.:   a database has 3 tables, A, B, and C.  Each table has a “record_number” field.  To distinguish them we use the table . field: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A.record_number = 50</a:t>
            </a:r>
          </a:p>
          <a:p>
            <a:pPr algn="l"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B.record_number = 233</a:t>
            </a:r>
          </a:p>
        </p:txBody>
      </p:sp>
      <p:sp>
        <p:nvSpPr>
          <p:cNvPr id="222" name="// Here we can see that more than one variables…"/>
          <p:cNvSpPr txBox="1"/>
          <p:nvPr/>
        </p:nvSpPr>
        <p:spPr>
          <a:xfrm>
            <a:off x="8296896" y="3073086"/>
            <a:ext cx="4595590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 Here we can see that more than one variables 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 are being used without reporting any error.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 That is because they are declared in the 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 different namespaces and scopes.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#include &lt;iostream&gt;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using namespace std;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 Variable created inside namespace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namespace first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{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int val = 500;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 Global variable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val = 100;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main()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{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// Local variable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int val = 200;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// These variables can be accessed from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// outside the namespace using the scope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// operator ::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cout &lt;&lt; first::val &lt;&lt; '\n'; 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   return 0; </a:t>
            </a:r>
          </a:p>
          <a:p>
            <a:pPr algn="l"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 </a:t>
            </a:r>
          </a:p>
        </p:txBody>
      </p:sp>
      <p:sp>
        <p:nvSpPr>
          <p:cNvPr id="223" name="The concept of a “namespace” refers to the active set of variables, as we name and use them in our code.  Using a namespace usually keeps variable names unambiguous.…"/>
          <p:cNvSpPr txBox="1"/>
          <p:nvPr/>
        </p:nvSpPr>
        <p:spPr>
          <a:xfrm>
            <a:off x="416175" y="2274629"/>
            <a:ext cx="7685341" cy="4042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The concept of a “namespace” refers to the active set of variables, as we name and use them in our code.  Using a namespace usually keeps variable names unambiguous.</a:t>
            </a: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Common in SQL, C++, etc., referring to the </a:t>
            </a:r>
            <a:r>
              <a:rPr b="1" i="1"/>
              <a:t>scope &amp; visibility</a:t>
            </a:r>
            <a:r>
              <a:t> of a variable.  </a:t>
            </a: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In python, we can have several variables of different names share the namespace … but they can all point to the </a:t>
            </a:r>
            <a:r>
              <a:rPr i="1"/>
              <a:t>same value</a:t>
            </a:r>
            <a:r>
              <a:t> in </a:t>
            </a:r>
            <a:r>
              <a:rPr i="1"/>
              <a:t>object space</a:t>
            </a:r>
            <a:r>
              <a:t>.</a:t>
            </a: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For students with experience in other languages, see the parallels:</a:t>
            </a:r>
          </a:p>
        </p:txBody>
      </p:sp>
      <p:sp>
        <p:nvSpPr>
          <p:cNvPr id="224" name="C++ example"/>
          <p:cNvSpPr txBox="1"/>
          <p:nvPr/>
        </p:nvSpPr>
        <p:spPr>
          <a:xfrm>
            <a:off x="8252828" y="2526008"/>
            <a:ext cx="15998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UC Berkeley OS"/>
                <a:ea typeface="UC Berkeley OS"/>
                <a:cs typeface="UC Berkeley OS"/>
                <a:sym typeface="UC Berkeley OS"/>
              </a:defRPr>
            </a:lvl1pPr>
          </a:lstStyle>
          <a:p>
            <a:r>
              <a:t>C++ example</a:t>
            </a:r>
          </a:p>
        </p:txBody>
      </p:sp>
      <p:sp>
        <p:nvSpPr>
          <p:cNvPr id="225" name="SQL Example"/>
          <p:cNvSpPr txBox="1"/>
          <p:nvPr/>
        </p:nvSpPr>
        <p:spPr>
          <a:xfrm>
            <a:off x="776686" y="6413974"/>
            <a:ext cx="16559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UC Berkeley OS"/>
                <a:ea typeface="UC Berkeley OS"/>
                <a:cs typeface="UC Berkeley OS"/>
                <a:sym typeface="UC Berkeley OS"/>
              </a:defRPr>
            </a:lvl1pPr>
          </a:lstStyle>
          <a:p>
            <a:r>
              <a:t>SQL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3D8C6F-A50C-9D47-9B40-08FC9639556A}"/>
              </a:ext>
            </a:extLst>
          </p:cNvPr>
          <p:cNvSpPr/>
          <p:nvPr/>
        </p:nvSpPr>
        <p:spPr>
          <a:xfrm>
            <a:off x="7517738" y="8155546"/>
            <a:ext cx="4669971" cy="1210588"/>
          </a:xfrm>
          <a:prstGeom prst="rect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OPTIONAL ENRICHMENT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26213" y="10658950"/>
            <a:ext cx="284608" cy="400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230" name="name space"/>
          <p:cNvGrpSpPr/>
          <p:nvPr/>
        </p:nvGrpSpPr>
        <p:grpSpPr>
          <a:xfrm>
            <a:off x="2497854" y="1718149"/>
            <a:ext cx="1270009" cy="1270003"/>
            <a:chOff x="-1" y="0"/>
            <a:chExt cx="1270008" cy="1270002"/>
          </a:xfrm>
        </p:grpSpPr>
        <p:sp>
          <p:nvSpPr>
            <p:cNvPr id="228" name="Circle"/>
            <p:cNvSpPr/>
            <p:nvPr/>
          </p:nvSpPr>
          <p:spPr>
            <a:xfrm>
              <a:off x="-2" y="-1"/>
              <a:ext cx="1270009" cy="1270004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9" name="name space"/>
            <p:cNvSpPr txBox="1"/>
            <p:nvPr/>
          </p:nvSpPr>
          <p:spPr>
            <a:xfrm>
              <a:off x="185987" y="245352"/>
              <a:ext cx="898030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name space</a:t>
              </a:r>
            </a:p>
          </p:txBody>
        </p:sp>
      </p:grpSp>
      <p:grpSp>
        <p:nvGrpSpPr>
          <p:cNvPr id="233" name="object space"/>
          <p:cNvGrpSpPr/>
          <p:nvPr/>
        </p:nvGrpSpPr>
        <p:grpSpPr>
          <a:xfrm>
            <a:off x="5136803" y="1718149"/>
            <a:ext cx="1270003" cy="1270003"/>
            <a:chOff x="0" y="0"/>
            <a:chExt cx="1270002" cy="1270002"/>
          </a:xfrm>
        </p:grpSpPr>
        <p:sp>
          <p:nvSpPr>
            <p:cNvPr id="231" name="Circle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2" name="object space"/>
            <p:cNvSpPr txBox="1"/>
            <p:nvPr/>
          </p:nvSpPr>
          <p:spPr>
            <a:xfrm>
              <a:off x="185987" y="270382"/>
              <a:ext cx="898028" cy="729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object space</a:t>
              </a:r>
            </a:p>
          </p:txBody>
        </p:sp>
      </p:grpSp>
      <p:sp>
        <p:nvSpPr>
          <p:cNvPr id="234" name="x"/>
          <p:cNvSpPr txBox="1"/>
          <p:nvPr/>
        </p:nvSpPr>
        <p:spPr>
          <a:xfrm>
            <a:off x="2618233" y="4315297"/>
            <a:ext cx="3381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594A2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x</a:t>
            </a:r>
          </a:p>
        </p:txBody>
      </p:sp>
      <p:sp>
        <p:nvSpPr>
          <p:cNvPr id="235" name="5"/>
          <p:cNvSpPr txBox="1"/>
          <p:nvPr/>
        </p:nvSpPr>
        <p:spPr>
          <a:xfrm>
            <a:off x="5598664" y="4315297"/>
            <a:ext cx="34627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5</a:t>
            </a:r>
          </a:p>
        </p:txBody>
      </p:sp>
      <p:sp>
        <p:nvSpPr>
          <p:cNvPr id="236" name="int"/>
          <p:cNvSpPr txBox="1"/>
          <p:nvPr/>
        </p:nvSpPr>
        <p:spPr>
          <a:xfrm>
            <a:off x="6480323" y="4986811"/>
            <a:ext cx="6149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int</a:t>
            </a:r>
          </a:p>
        </p:txBody>
      </p:sp>
      <p:sp>
        <p:nvSpPr>
          <p:cNvPr id="237" name="c_int"/>
          <p:cNvSpPr txBox="1"/>
          <p:nvPr/>
        </p:nvSpPr>
        <p:spPr>
          <a:xfrm>
            <a:off x="2622375" y="7003890"/>
            <a:ext cx="10209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594A2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c_int</a:t>
            </a:r>
          </a:p>
        </p:txBody>
      </p:sp>
      <p:sp>
        <p:nvSpPr>
          <p:cNvPr id="238" name="36"/>
          <p:cNvSpPr txBox="1"/>
          <p:nvPr/>
        </p:nvSpPr>
        <p:spPr>
          <a:xfrm>
            <a:off x="5482678" y="6290147"/>
            <a:ext cx="5782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36</a:t>
            </a:r>
          </a:p>
        </p:txBody>
      </p:sp>
      <p:sp>
        <p:nvSpPr>
          <p:cNvPr id="239" name="int"/>
          <p:cNvSpPr txBox="1"/>
          <p:nvPr/>
        </p:nvSpPr>
        <p:spPr>
          <a:xfrm>
            <a:off x="6360119" y="6860854"/>
            <a:ext cx="6149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int</a:t>
            </a:r>
          </a:p>
        </p:txBody>
      </p:sp>
      <p:sp>
        <p:nvSpPr>
          <p:cNvPr id="240" name="greet"/>
          <p:cNvSpPr txBox="1"/>
          <p:nvPr/>
        </p:nvSpPr>
        <p:spPr>
          <a:xfrm>
            <a:off x="2575173" y="7890350"/>
            <a:ext cx="11354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594A2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greet</a:t>
            </a:r>
          </a:p>
        </p:txBody>
      </p:sp>
      <p:sp>
        <p:nvSpPr>
          <p:cNvPr id="241" name="print(“Bonjour”)"/>
          <p:cNvSpPr txBox="1"/>
          <p:nvPr/>
        </p:nvSpPr>
        <p:spPr>
          <a:xfrm>
            <a:off x="5447453" y="7890350"/>
            <a:ext cx="32394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print(“Bonjour”)</a:t>
            </a:r>
          </a:p>
        </p:txBody>
      </p:sp>
      <p:sp>
        <p:nvSpPr>
          <p:cNvPr id="242" name="function"/>
          <p:cNvSpPr txBox="1"/>
          <p:nvPr/>
        </p:nvSpPr>
        <p:spPr>
          <a:xfrm>
            <a:off x="6442421" y="8670129"/>
            <a:ext cx="16559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function</a:t>
            </a:r>
          </a:p>
        </p:txBody>
      </p:sp>
      <p:sp>
        <p:nvSpPr>
          <p:cNvPr id="243" name="Variables go into a special object called a “name space.”  Think of “scope &amp; visibility” of vars and how they’re accessed in the code."/>
          <p:cNvSpPr txBox="1"/>
          <p:nvPr/>
        </p:nvSpPr>
        <p:spPr>
          <a:xfrm>
            <a:off x="7752691" y="1554435"/>
            <a:ext cx="4998189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>
                <a:solidFill>
                  <a:srgbClr val="00326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Variables go into a special object called a “name space.”  This is related to  ”variable scope".</a:t>
            </a:r>
          </a:p>
        </p:txBody>
      </p:sp>
      <p:sp>
        <p:nvSpPr>
          <p:cNvPr id="244" name="name space"/>
          <p:cNvSpPr txBox="1"/>
          <p:nvPr/>
        </p:nvSpPr>
        <p:spPr>
          <a:xfrm>
            <a:off x="2171575" y="3391375"/>
            <a:ext cx="19225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94A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name space</a:t>
            </a:r>
          </a:p>
        </p:txBody>
      </p:sp>
      <p:sp>
        <p:nvSpPr>
          <p:cNvPr id="245" name="object space"/>
          <p:cNvSpPr txBox="1"/>
          <p:nvPr/>
        </p:nvSpPr>
        <p:spPr>
          <a:xfrm>
            <a:off x="5050735" y="3399628"/>
            <a:ext cx="200248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A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object space</a:t>
            </a:r>
          </a:p>
        </p:txBody>
      </p:sp>
      <p:pic>
        <p:nvPicPr>
          <p:cNvPr id="246" name="file.png" descr="f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502" y="5045550"/>
            <a:ext cx="1625602" cy="1625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file"/>
          <p:cNvSpPr txBox="1"/>
          <p:nvPr/>
        </p:nvSpPr>
        <p:spPr>
          <a:xfrm>
            <a:off x="10811419" y="6664800"/>
            <a:ext cx="6903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solidFill>
                  <a:srgbClr val="00326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file</a:t>
            </a:r>
          </a:p>
        </p:txBody>
      </p:sp>
      <p:sp>
        <p:nvSpPr>
          <p:cNvPr id="248" name="Line"/>
          <p:cNvSpPr/>
          <p:nvPr/>
        </p:nvSpPr>
        <p:spPr>
          <a:xfrm>
            <a:off x="3181002" y="4661375"/>
            <a:ext cx="2002486" cy="2"/>
          </a:xfrm>
          <a:prstGeom prst="line">
            <a:avLst/>
          </a:prstGeom>
          <a:ln w="50800" cap="rnd">
            <a:solidFill>
              <a:srgbClr val="003262"/>
            </a:solidFill>
            <a:custDash>
              <a:ds d="100000" sp="200000"/>
            </a:custDash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Line"/>
          <p:cNvSpPr/>
          <p:nvPr/>
        </p:nvSpPr>
        <p:spPr>
          <a:xfrm flipV="1">
            <a:off x="3903438" y="6910051"/>
            <a:ext cx="1219254" cy="417691"/>
          </a:xfrm>
          <a:prstGeom prst="line">
            <a:avLst/>
          </a:prstGeom>
          <a:ln w="508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0" name="Line"/>
          <p:cNvSpPr/>
          <p:nvPr/>
        </p:nvSpPr>
        <p:spPr>
          <a:xfrm>
            <a:off x="4048026" y="8214200"/>
            <a:ext cx="1135463" cy="2"/>
          </a:xfrm>
          <a:prstGeom prst="line">
            <a:avLst/>
          </a:prstGeom>
          <a:ln w="508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1" name="Line"/>
          <p:cNvSpPr/>
          <p:nvPr/>
        </p:nvSpPr>
        <p:spPr>
          <a:xfrm>
            <a:off x="5771801" y="4879745"/>
            <a:ext cx="4" cy="457904"/>
          </a:xfrm>
          <a:prstGeom prst="line">
            <a:avLst/>
          </a:prstGeom>
          <a:ln w="25400">
            <a:solidFill>
              <a:srgbClr val="003262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2" name="Line"/>
          <p:cNvSpPr/>
          <p:nvPr/>
        </p:nvSpPr>
        <p:spPr>
          <a:xfrm>
            <a:off x="5774878" y="5325617"/>
            <a:ext cx="613474" cy="4"/>
          </a:xfrm>
          <a:prstGeom prst="line">
            <a:avLst/>
          </a:prstGeom>
          <a:ln w="254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3" name="Line"/>
          <p:cNvSpPr/>
          <p:nvPr/>
        </p:nvSpPr>
        <p:spPr>
          <a:xfrm>
            <a:off x="5742163" y="6782806"/>
            <a:ext cx="4" cy="457907"/>
          </a:xfrm>
          <a:prstGeom prst="line">
            <a:avLst/>
          </a:prstGeom>
          <a:ln w="25400">
            <a:solidFill>
              <a:srgbClr val="003262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4" name="Line"/>
          <p:cNvSpPr/>
          <p:nvPr/>
        </p:nvSpPr>
        <p:spPr>
          <a:xfrm>
            <a:off x="5745241" y="7228678"/>
            <a:ext cx="613474" cy="4"/>
          </a:xfrm>
          <a:prstGeom prst="line">
            <a:avLst/>
          </a:prstGeom>
          <a:ln w="254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5" name="b_int"/>
          <p:cNvSpPr txBox="1"/>
          <p:nvPr/>
        </p:nvSpPr>
        <p:spPr>
          <a:xfrm>
            <a:off x="2596380" y="6291100"/>
            <a:ext cx="1072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594A2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b_int</a:t>
            </a:r>
          </a:p>
        </p:txBody>
      </p:sp>
      <p:sp>
        <p:nvSpPr>
          <p:cNvPr id="256" name="Line"/>
          <p:cNvSpPr/>
          <p:nvPr/>
        </p:nvSpPr>
        <p:spPr>
          <a:xfrm>
            <a:off x="3903438" y="6614951"/>
            <a:ext cx="1345137" cy="4"/>
          </a:xfrm>
          <a:prstGeom prst="line">
            <a:avLst/>
          </a:prstGeom>
          <a:ln w="508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9" name="Rounded Rectangle"/>
          <p:cNvGrpSpPr/>
          <p:nvPr/>
        </p:nvGrpSpPr>
        <p:grpSpPr>
          <a:xfrm>
            <a:off x="1936402" y="4071614"/>
            <a:ext cx="2534103" cy="4744452"/>
            <a:chOff x="0" y="0"/>
            <a:chExt cx="2534101" cy="4744451"/>
          </a:xfrm>
        </p:grpSpPr>
        <p:sp>
          <p:nvSpPr>
            <p:cNvPr id="257" name="Rounded Rectangle"/>
            <p:cNvSpPr/>
            <p:nvPr/>
          </p:nvSpPr>
          <p:spPr>
            <a:xfrm>
              <a:off x="38100" y="38099"/>
              <a:ext cx="2457902" cy="4668252"/>
            </a:xfrm>
            <a:prstGeom prst="roundRect">
              <a:avLst>
                <a:gd name="adj" fmla="val 15000"/>
              </a:avLst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594A2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58" name="Rounded Rectangle" descr="Rounded Rectangle"/>
            <p:cNvPicPr>
              <a:picLocks noChangeAspect="1"/>
            </p:cNvPicPr>
            <p:nvPr/>
          </p:nvPicPr>
          <p:blipFill>
            <a:blip r:embed="rId3">
              <a:alphaModFix amt="30218"/>
            </a:blip>
            <a:stretch>
              <a:fillRect/>
            </a:stretch>
          </p:blipFill>
          <p:spPr>
            <a:xfrm>
              <a:off x="0" y="-1"/>
              <a:ext cx="2534102" cy="4744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2" name="Rounded Rectangle"/>
          <p:cNvGrpSpPr/>
          <p:nvPr/>
        </p:nvGrpSpPr>
        <p:grpSpPr>
          <a:xfrm>
            <a:off x="4827264" y="4038278"/>
            <a:ext cx="8096207" cy="5518652"/>
            <a:chOff x="0" y="-1"/>
            <a:chExt cx="8096205" cy="5518651"/>
          </a:xfrm>
        </p:grpSpPr>
        <p:sp>
          <p:nvSpPr>
            <p:cNvPr id="260" name="Rounded Rectangle"/>
            <p:cNvSpPr/>
            <p:nvPr/>
          </p:nvSpPr>
          <p:spPr>
            <a:xfrm>
              <a:off x="38099" y="38098"/>
              <a:ext cx="8020007" cy="5442453"/>
            </a:xfrm>
            <a:prstGeom prst="roundRect">
              <a:avLst>
                <a:gd name="adj" fmla="val 6774"/>
              </a:avLst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61" name="Rounded Rectangle" descr="Rounded Rectangle"/>
            <p:cNvPicPr>
              <a:picLocks noChangeAspect="1"/>
            </p:cNvPicPr>
            <p:nvPr/>
          </p:nvPicPr>
          <p:blipFill>
            <a:blip r:embed="rId4">
              <a:alphaModFix amt="30218"/>
            </a:blip>
            <a:stretch>
              <a:fillRect/>
            </a:stretch>
          </p:blipFill>
          <p:spPr>
            <a:xfrm>
              <a:off x="-1" y="-2"/>
              <a:ext cx="8096207" cy="5518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3" name="Line"/>
          <p:cNvSpPr/>
          <p:nvPr/>
        </p:nvSpPr>
        <p:spPr>
          <a:xfrm>
            <a:off x="5742163" y="8548106"/>
            <a:ext cx="4" cy="457907"/>
          </a:xfrm>
          <a:prstGeom prst="line">
            <a:avLst/>
          </a:prstGeom>
          <a:ln w="25400">
            <a:solidFill>
              <a:srgbClr val="003262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4" name="Line"/>
          <p:cNvSpPr/>
          <p:nvPr/>
        </p:nvSpPr>
        <p:spPr>
          <a:xfrm>
            <a:off x="5745241" y="8993979"/>
            <a:ext cx="613474" cy="4"/>
          </a:xfrm>
          <a:prstGeom prst="line">
            <a:avLst/>
          </a:prstGeom>
          <a:ln w="25400">
            <a:solidFill>
              <a:srgbClr val="00326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5" name="Line"/>
          <p:cNvSpPr/>
          <p:nvPr/>
        </p:nvSpPr>
        <p:spPr>
          <a:xfrm>
            <a:off x="3181002" y="5794862"/>
            <a:ext cx="6973195" cy="3"/>
          </a:xfrm>
          <a:prstGeom prst="line">
            <a:avLst/>
          </a:prstGeom>
          <a:ln w="38100">
            <a:solidFill>
              <a:srgbClr val="003262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6" name="But without a namespace we can’t reach elements in the object space"/>
          <p:cNvSpPr txBox="1"/>
          <p:nvPr/>
        </p:nvSpPr>
        <p:spPr>
          <a:xfrm>
            <a:off x="10180087" y="7252175"/>
            <a:ext cx="2347560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>
                <a:solidFill>
                  <a:srgbClr val="00326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But without a namespace we can’t reach elements in the object space</a:t>
            </a:r>
          </a:p>
        </p:txBody>
      </p:sp>
      <p:sp>
        <p:nvSpPr>
          <p:cNvPr id="267" name="var"/>
          <p:cNvSpPr txBox="1"/>
          <p:nvPr/>
        </p:nvSpPr>
        <p:spPr>
          <a:xfrm>
            <a:off x="630658" y="3391375"/>
            <a:ext cx="61019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94A2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var</a:t>
            </a:r>
          </a:p>
        </p:txBody>
      </p:sp>
      <p:sp>
        <p:nvSpPr>
          <p:cNvPr id="268" name="x"/>
          <p:cNvSpPr txBox="1"/>
          <p:nvPr/>
        </p:nvSpPr>
        <p:spPr>
          <a:xfrm>
            <a:off x="756666" y="4347050"/>
            <a:ext cx="358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x</a:t>
            </a:r>
          </a:p>
        </p:txBody>
      </p:sp>
      <p:sp>
        <p:nvSpPr>
          <p:cNvPr id="269" name="c_int"/>
          <p:cNvSpPr txBox="1"/>
          <p:nvPr/>
        </p:nvSpPr>
        <p:spPr>
          <a:xfrm>
            <a:off x="300110" y="7035640"/>
            <a:ext cx="1333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c_int</a:t>
            </a:r>
          </a:p>
        </p:txBody>
      </p:sp>
      <p:sp>
        <p:nvSpPr>
          <p:cNvPr id="270" name="b_int"/>
          <p:cNvSpPr txBox="1"/>
          <p:nvPr/>
        </p:nvSpPr>
        <p:spPr>
          <a:xfrm>
            <a:off x="300112" y="6322850"/>
            <a:ext cx="1333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b_int</a:t>
            </a:r>
          </a:p>
        </p:txBody>
      </p:sp>
      <p:sp>
        <p:nvSpPr>
          <p:cNvPr id="271" name="greet"/>
          <p:cNvSpPr txBox="1"/>
          <p:nvPr/>
        </p:nvSpPr>
        <p:spPr>
          <a:xfrm>
            <a:off x="300112" y="7922100"/>
            <a:ext cx="1333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greet</a:t>
            </a:r>
          </a:p>
        </p:txBody>
      </p:sp>
      <p:grpSp>
        <p:nvGrpSpPr>
          <p:cNvPr id="274" name="var"/>
          <p:cNvGrpSpPr/>
          <p:nvPr/>
        </p:nvGrpSpPr>
        <p:grpSpPr>
          <a:xfrm>
            <a:off x="333471" y="1709891"/>
            <a:ext cx="1270008" cy="1270009"/>
            <a:chOff x="0" y="-1"/>
            <a:chExt cx="1270007" cy="1270008"/>
          </a:xfrm>
        </p:grpSpPr>
        <p:sp>
          <p:nvSpPr>
            <p:cNvPr id="272" name="Circle"/>
            <p:cNvSpPr/>
            <p:nvPr/>
          </p:nvSpPr>
          <p:spPr>
            <a:xfrm>
              <a:off x="-1" y="-2"/>
              <a:ext cx="1270008" cy="1270009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3" name="vari-able"/>
            <p:cNvSpPr txBox="1"/>
            <p:nvPr/>
          </p:nvSpPr>
          <p:spPr>
            <a:xfrm>
              <a:off x="185988" y="245352"/>
              <a:ext cx="898030" cy="779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vari-able</a:t>
              </a:r>
            </a:p>
          </p:txBody>
        </p:sp>
      </p:grpSp>
      <p:sp>
        <p:nvSpPr>
          <p:cNvPr id="275" name="Line"/>
          <p:cNvSpPr/>
          <p:nvPr/>
        </p:nvSpPr>
        <p:spPr>
          <a:xfrm flipV="1">
            <a:off x="1745902" y="1438749"/>
            <a:ext cx="3" cy="8382004"/>
          </a:xfrm>
          <a:prstGeom prst="line">
            <a:avLst/>
          </a:prstGeom>
          <a:ln w="12700">
            <a:solidFill>
              <a:srgbClr val="D93E2B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6" name="Line"/>
          <p:cNvSpPr/>
          <p:nvPr/>
        </p:nvSpPr>
        <p:spPr>
          <a:xfrm flipV="1">
            <a:off x="4687613" y="1438749"/>
            <a:ext cx="3" cy="8382004"/>
          </a:xfrm>
          <a:prstGeom prst="line">
            <a:avLst/>
          </a:prstGeom>
          <a:ln w="12700">
            <a:solidFill>
              <a:srgbClr val="D93E2B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" name="5.  Namespaces | Object space"/>
          <p:cNvSpPr txBox="1">
            <a:spLocks noGrp="1"/>
          </p:cNvSpPr>
          <p:nvPr>
            <p:ph type="title" idx="4294967295"/>
          </p:nvPr>
        </p:nvSpPr>
        <p:spPr>
          <a:xfrm>
            <a:off x="577502" y="288616"/>
            <a:ext cx="11988803" cy="1017293"/>
          </a:xfrm>
          <a:prstGeom prst="rect">
            <a:avLst/>
          </a:prstGeom>
        </p:spPr>
        <p:txBody>
          <a:bodyPr/>
          <a:lstStyle>
            <a:lvl1pPr defTabSz="472267">
              <a:spcBef>
                <a:spcPts val="1200"/>
              </a:spcBef>
              <a:defRPr sz="5640"/>
            </a:lvl1pPr>
          </a:lstStyle>
          <a:p>
            <a:r>
              <a:t>5.  Namespaces | Object space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tring Ob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6. Objects: Strings</a:t>
            </a:r>
          </a:p>
        </p:txBody>
      </p:sp>
      <p:sp>
        <p:nvSpPr>
          <p:cNvPr id="280" name="A string is a “sequence object” [imagine the memory address of this string is 0 and is n bytes long. - Locate entire strings, individual letters, range of letters]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ct val="90000"/>
              </a:lnSpc>
              <a:spcBef>
                <a:spcPts val="2700"/>
              </a:spcBef>
              <a:buClrTx/>
              <a:buSzPct val="65000"/>
              <a:buFontTx/>
              <a:buChar char="•"/>
              <a:defRPr sz="3200">
                <a:solidFill>
                  <a:srgbClr val="594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A String is a “</a:t>
            </a:r>
            <a:r>
              <a:rPr dirty="0">
                <a:solidFill>
                  <a:srgbClr val="87312B"/>
                </a:solidFill>
              </a:rPr>
              <a:t>sequence object</a:t>
            </a:r>
            <a:r>
              <a:rPr dirty="0"/>
              <a:t>”</a:t>
            </a:r>
            <a:r>
              <a:rPr sz="2200" dirty="0"/>
              <a:t> [imagine the memory address of this string is 0 and is n bytes long. - Locate entire strings, individual letters, range of letters]</a:t>
            </a:r>
          </a:p>
          <a:p>
            <a:pPr marL="444500" indent="-444500">
              <a:lnSpc>
                <a:spcPct val="90000"/>
              </a:lnSpc>
              <a:spcBef>
                <a:spcPts val="4200"/>
              </a:spcBef>
              <a:buClrTx/>
              <a:buSzPct val="65000"/>
              <a:buFontTx/>
              <a:buChar char="•"/>
              <a:defRPr sz="3200">
                <a:solidFill>
                  <a:srgbClr val="594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Strings can be joined (or “concatenated”) and manipulated:</a:t>
            </a:r>
          </a:p>
          <a:p>
            <a:pPr marL="1054100" lvl="1" indent="-60960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/>
              <a:defRPr sz="3100">
                <a:solidFill>
                  <a:srgbClr val="87312B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concatenation</a:t>
            </a:r>
            <a:r>
              <a:rPr dirty="0">
                <a:solidFill>
                  <a:srgbClr val="594A25"/>
                </a:solidFill>
              </a:rPr>
              <a:t>:</a:t>
            </a:r>
            <a:r>
              <a:rPr dirty="0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rPr>
              <a:t>  “cat” + “dog”</a:t>
            </a:r>
            <a:r>
              <a:rPr dirty="0">
                <a:solidFill>
                  <a:srgbClr val="594A25"/>
                </a:solidFill>
              </a:rPr>
              <a:t> outputs “</a:t>
            </a:r>
            <a:r>
              <a:rPr dirty="0" err="1">
                <a:solidFill>
                  <a:srgbClr val="594A25"/>
                </a:solidFill>
              </a:rPr>
              <a:t>catdog</a:t>
            </a:r>
            <a:r>
              <a:rPr dirty="0">
                <a:solidFill>
                  <a:srgbClr val="594A25"/>
                </a:solidFill>
              </a:rPr>
              <a:t>”</a:t>
            </a:r>
          </a:p>
          <a:p>
            <a:pPr marL="1054100" lvl="1" indent="-60960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/>
              <a:defRPr sz="3100">
                <a:solidFill>
                  <a:srgbClr val="87312B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multiplication</a:t>
            </a:r>
            <a:r>
              <a:rPr dirty="0">
                <a:solidFill>
                  <a:srgbClr val="594A25"/>
                </a:solidFill>
              </a:rPr>
              <a:t> of chars:</a:t>
            </a:r>
            <a:r>
              <a:rPr dirty="0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rPr>
              <a:t> “-”*5</a:t>
            </a:r>
            <a:r>
              <a:rPr dirty="0">
                <a:solidFill>
                  <a:srgbClr val="594A25"/>
                </a:solidFill>
              </a:rPr>
              <a:t>     outputs     —————</a:t>
            </a:r>
          </a:p>
          <a:p>
            <a:pPr marL="1054100" lvl="1" indent="-60960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/>
              <a:defRPr sz="3100" i="1">
                <a:solidFill>
                  <a:srgbClr val="594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&lt;string&gt;</a:t>
            </a:r>
            <a:r>
              <a:rPr i="0" dirty="0"/>
              <a:t>.</a:t>
            </a:r>
            <a:r>
              <a:rPr i="0" dirty="0">
                <a:solidFill>
                  <a:srgbClr val="87312B"/>
                </a:solidFill>
                <a:latin typeface="Courier"/>
                <a:ea typeface="Courier"/>
                <a:cs typeface="Courier"/>
                <a:sym typeface="Courier"/>
              </a:rPr>
              <a:t>upper()</a:t>
            </a:r>
            <a:r>
              <a:rPr i="0" dirty="0"/>
              <a:t>, e.g., </a:t>
            </a:r>
            <a:r>
              <a:rPr i="0" dirty="0">
                <a:latin typeface="Courier"/>
                <a:ea typeface="Courier"/>
                <a:cs typeface="Courier"/>
                <a:sym typeface="Courier"/>
              </a:rPr>
              <a:t>x = “cat”  print(</a:t>
            </a:r>
            <a:r>
              <a:rPr i="0" dirty="0" err="1">
                <a:latin typeface="Courier"/>
                <a:ea typeface="Courier"/>
                <a:cs typeface="Courier"/>
                <a:sym typeface="Courier"/>
              </a:rPr>
              <a:t>x.upper</a:t>
            </a:r>
            <a:r>
              <a:rPr i="0" dirty="0">
                <a:latin typeface="Courier"/>
                <a:ea typeface="Courier"/>
                <a:cs typeface="Courier"/>
                <a:sym typeface="Courier"/>
              </a:rPr>
              <a:t>())</a:t>
            </a:r>
          </a:p>
          <a:p>
            <a:pPr marL="1054100" lvl="1" indent="-60960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/>
              <a:defRPr sz="3100" i="1">
                <a:solidFill>
                  <a:srgbClr val="594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&lt;string&gt;</a:t>
            </a:r>
            <a:r>
              <a:rPr i="0" dirty="0"/>
              <a:t>.</a:t>
            </a:r>
            <a:r>
              <a:rPr i="0" dirty="0">
                <a:solidFill>
                  <a:srgbClr val="87312B"/>
                </a:solidFill>
                <a:latin typeface="Courier"/>
                <a:ea typeface="Courier"/>
                <a:cs typeface="Courier"/>
                <a:sym typeface="Courier"/>
              </a:rPr>
              <a:t>lower()</a:t>
            </a:r>
          </a:p>
          <a:p>
            <a:pPr marL="1403350" lvl="2" indent="-51435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/>
              <a:defRPr sz="3100">
                <a:solidFill>
                  <a:srgbClr val="594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 </a:t>
            </a:r>
            <a:r>
              <a:rPr sz="2800" dirty="0"/>
              <a:t>s = input(“Type here:”)</a:t>
            </a:r>
          </a:p>
          <a:p>
            <a:pPr marL="1403350" lvl="2" indent="-514350">
              <a:lnSpc>
                <a:spcPct val="90000"/>
              </a:lnSpc>
              <a:spcBef>
                <a:spcPts val="800"/>
              </a:spcBef>
              <a:buClrTx/>
              <a:buSzPct val="100000"/>
              <a:buFontTx/>
              <a:buAutoNum type="arabicPeriod"/>
              <a:defRPr sz="2800">
                <a:solidFill>
                  <a:srgbClr val="594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 err="1"/>
              <a:t>int_cast</a:t>
            </a:r>
            <a:r>
              <a:rPr dirty="0"/>
              <a:t> = int(</a:t>
            </a:r>
            <a:r>
              <a:rPr dirty="0">
                <a:solidFill>
                  <a:srgbClr val="C4820E"/>
                </a:solidFill>
              </a:rPr>
              <a:t>input(</a:t>
            </a:r>
            <a:r>
              <a:rPr dirty="0">
                <a:solidFill>
                  <a:srgbClr val="206A00"/>
                </a:solidFill>
              </a:rPr>
              <a:t>“write a number: ”</a:t>
            </a:r>
            <a:r>
              <a:rPr dirty="0">
                <a:solidFill>
                  <a:srgbClr val="C4820E"/>
                </a:solidFill>
              </a:rPr>
              <a:t> )</a:t>
            </a:r>
            <a:r>
              <a:rPr dirty="0">
                <a:solidFill>
                  <a:srgbClr val="003262"/>
                </a:solidFill>
              </a:rPr>
              <a:t>)</a:t>
            </a:r>
          </a:p>
        </p:txBody>
      </p:sp>
      <p:sp>
        <p:nvSpPr>
          <p:cNvPr id="281" name="Once we learn the syntax of an object, it’s easy to anticipate its methods."/>
          <p:cNvSpPr txBox="1">
            <a:spLocks noGrp="1"/>
          </p:cNvSpPr>
          <p:nvPr>
            <p:ph type="body" idx="21"/>
          </p:nvPr>
        </p:nvSpPr>
        <p:spPr>
          <a:xfrm>
            <a:off x="1453153" y="1473093"/>
            <a:ext cx="9987992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Once we learn the syntax of an object, it’s easy to anticipate its methods.</a:t>
            </a:r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40336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83" name="Python gains a lot of speed by using “pointers” and like many languages, the pointers are hidden from the programmer. [No issues of malloc and referencing points!] Notice that as an OOP language, Python often uses String methods (hence the . and ()) to c"/>
          <p:cNvSpPr txBox="1"/>
          <p:nvPr/>
        </p:nvSpPr>
        <p:spPr>
          <a:xfrm>
            <a:off x="335557" y="8049874"/>
            <a:ext cx="12223183" cy="10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000">
                <a:latin typeface="UC Berkeley OS"/>
                <a:ea typeface="UC Berkeley OS"/>
                <a:cs typeface="UC Berkeley OS"/>
                <a:sym typeface="UC Berkeley OS"/>
              </a:defRPr>
            </a:pPr>
            <a:r>
              <a:t>Python gains a </a:t>
            </a:r>
            <a:r>
              <a:rPr i="1"/>
              <a:t>lot</a:t>
            </a:r>
            <a:r>
              <a:t> of speed by using “pointers” and like many languages, the pointers are hidden from the programmer. [No issues of malloc and referencing points!] Notice that as an OOP language, Python often uses String methods (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()</a:t>
            </a:r>
            <a:r>
              <a:t>) to copy, adjust, and then replace the object in RAM, using the same variable name.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23999" y="9258300"/>
            <a:ext cx="284608" cy="400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286" name="Optional: A side note.…"/>
          <p:cNvSpPr txBox="1"/>
          <p:nvPr/>
        </p:nvSpPr>
        <p:spPr>
          <a:xfrm>
            <a:off x="5489299" y="342824"/>
            <a:ext cx="7070082" cy="8031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000" b="1" i="1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Optional: A side note.</a:t>
            </a:r>
          </a:p>
          <a:p>
            <a:pPr algn="l">
              <a:defRPr sz="2000" i="1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/>
          </a:p>
          <a:p>
            <a:pPr algn="l">
              <a:defRPr sz="2000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RAM (random access memory) looks like a grid.  Every wire on the x-axis that crosses the wire on the y-axis creates a memory address.   There are two registers: address and data.  </a:t>
            </a:r>
          </a:p>
          <a:p>
            <a:pPr algn="l">
              <a:defRPr sz="2000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/>
          </a:p>
          <a:p>
            <a:pPr algn="l">
              <a:defRPr sz="2000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The data are stored by being </a:t>
            </a:r>
            <a:r>
              <a:rPr i="1"/>
              <a:t>encoded</a:t>
            </a:r>
            <a:r>
              <a:t> and </a:t>
            </a:r>
            <a:r>
              <a:rPr i="1"/>
              <a:t>decoded (</a:t>
            </a:r>
            <a:r>
              <a:t>pointers and dereferencing pointers; may include casting object into other data type, often as String).</a:t>
            </a:r>
          </a:p>
          <a:p>
            <a:pPr algn="l">
              <a:defRPr sz="2000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/>
          </a:p>
          <a:p>
            <a:pPr algn="l">
              <a:defRPr sz="2000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So … when a Python variable (object) is stored in RAM, our variable “point” to the object’s memory address in RAM.  A </a:t>
            </a:r>
            <a:r>
              <a:rPr i="1"/>
              <a:t>copy</a:t>
            </a:r>
            <a:r>
              <a:t> of the variable has a different name but </a:t>
            </a:r>
            <a:r>
              <a:rPr i="1"/>
              <a:t>still points to the same memory address</a:t>
            </a:r>
            <a:r>
              <a:t>.  This is important.</a:t>
            </a:r>
          </a:p>
          <a:p>
            <a:pPr algn="l">
              <a:defRPr sz="2000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/>
          </a:p>
          <a:p>
            <a:pPr algn="l">
              <a:defRPr sz="2000">
                <a:solidFill>
                  <a:srgbClr val="000000"/>
                </a:solidFill>
                <a:latin typeface="UC Berkeley OS"/>
                <a:ea typeface="UC Berkeley OS"/>
                <a:cs typeface="UC Berkeley OS"/>
                <a:sym typeface="UC Berkeley OS"/>
              </a:defRPr>
            </a:pPr>
            <a:r>
              <a:rPr>
                <a:latin typeface="FreightSans Pro Book"/>
                <a:ea typeface="FreightSans Pro Book"/>
                <a:cs typeface="FreightSans Pro Book"/>
                <a:sym typeface="FreightSans Pro Book"/>
              </a:rPr>
              <a:t>If we have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 = 5</a:t>
            </a:r>
            <a:r>
              <a:rPr>
                <a:latin typeface="FreightSans Pro Book"/>
                <a:ea typeface="FreightSans Pro Book"/>
                <a:cs typeface="FreightSans Pro Book"/>
                <a:sym typeface="FreightSans Pro Book"/>
              </a:rPr>
              <a:t> and then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 = a</a:t>
            </a:r>
            <a:r>
              <a:rPr>
                <a:latin typeface="FreightSans Pro Book"/>
                <a:ea typeface="FreightSans Pro Book"/>
                <a:cs typeface="FreightSans Pro Book"/>
                <a:sym typeface="FreightSans Pro Book"/>
              </a:rPr>
              <a:t>, both a and b refer (point)  to the same memory address.  Consequently, changing the value of “b” changes the value of “a”.</a:t>
            </a:r>
          </a:p>
          <a:p>
            <a:pPr algn="l">
              <a:defRPr sz="2000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>
              <a:latin typeface="FreightSans Pro Book"/>
              <a:ea typeface="FreightSans Pro Book"/>
              <a:cs typeface="FreightSans Pro Book"/>
              <a:sym typeface="FreightSans Pro Book"/>
            </a:endParaRPr>
          </a:p>
          <a:p>
            <a:pPr algn="l">
              <a:defRPr sz="2000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This might cause a problem in your coding.   We’ll see this addressed in the idea of “scope and visibility” of our variables and in certain Python commands, such as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copy</a:t>
            </a:r>
            <a:r>
              <a:t> versus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deepcopy</a:t>
            </a:r>
            <a:r>
              <a:t>.</a:t>
            </a:r>
          </a:p>
          <a:p>
            <a:pPr algn="l">
              <a:defRPr sz="2000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/>
          </a:p>
          <a:p>
            <a:pPr algn="l">
              <a:defRPr sz="2000" i="1">
                <a:solidFill>
                  <a:srgbClr val="000000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(But it is cool how our code is so intimate with the chip!)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92100"/>
            <a:ext cx="5080000" cy="67818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88" name="http://www.righto.com/2017/07/inside-intels-first-product-3101-ram.html"/>
          <p:cNvSpPr txBox="1"/>
          <p:nvPr/>
        </p:nvSpPr>
        <p:spPr>
          <a:xfrm>
            <a:off x="205692" y="9182100"/>
            <a:ext cx="525281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http://www.righto.com/2017/07/inside-intels-first-product-3101-ram.html</a:t>
            </a:r>
          </a:p>
        </p:txBody>
      </p:sp>
      <p:sp>
        <p:nvSpPr>
          <p:cNvPr id="289" name="Strongly recommended:  read…"/>
          <p:cNvSpPr txBox="1"/>
          <p:nvPr/>
        </p:nvSpPr>
        <p:spPr>
          <a:xfrm>
            <a:off x="252726" y="8298639"/>
            <a:ext cx="4521700" cy="857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600">
                <a:solidFill>
                  <a:srgbClr val="BE3E32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Strongly recommended:  read</a:t>
            </a:r>
          </a:p>
          <a:p>
            <a:pPr algn="l">
              <a:defRPr sz="1600">
                <a:solidFill>
                  <a:srgbClr val="BE3E32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Sipser, M., </a:t>
            </a:r>
            <a:r>
              <a:rPr i="1"/>
              <a:t>Introduction to the theory of computation.  </a:t>
            </a:r>
            <a:r>
              <a:t>(3rd ed).  A pdf earlier version is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here</a:t>
            </a:r>
            <a: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08A62-1A8A-8142-87AB-75FC4D1AE286}"/>
              </a:ext>
            </a:extLst>
          </p:cNvPr>
          <p:cNvSpPr/>
          <p:nvPr/>
        </p:nvSpPr>
        <p:spPr>
          <a:xfrm>
            <a:off x="7335077" y="8047712"/>
            <a:ext cx="4669971" cy="1210588"/>
          </a:xfrm>
          <a:prstGeom prst="rect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OPTIONAL ENRICHMENT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tring Ob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6. String Objects</a:t>
            </a:r>
          </a:p>
        </p:txBody>
      </p:sp>
      <p:sp>
        <p:nvSpPr>
          <p:cNvPr id="292" name="Yikes, those darn single- and double quotes!…"/>
          <p:cNvSpPr txBox="1">
            <a:spLocks noGrp="1"/>
          </p:cNvSpPr>
          <p:nvPr>
            <p:ph type="body" sz="half" idx="1"/>
          </p:nvPr>
        </p:nvSpPr>
        <p:spPr>
          <a:xfrm>
            <a:off x="259723" y="2137237"/>
            <a:ext cx="12178757" cy="3669062"/>
          </a:xfrm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000"/>
              </a:spcBef>
              <a:defRPr sz="3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Single- and double quotes:</a:t>
            </a:r>
          </a:p>
          <a:p>
            <a:pPr marL="878712" lvl="1" indent="-408812" defTabSz="508254">
              <a:spcBef>
                <a:spcPts val="2000"/>
              </a:spcBef>
              <a:defRPr sz="24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Python, like other loosely-typed languages, allows using single- and double-quotes around Strings. Keep in mind that often when concatenating data we use a mix of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"</a:t>
            </a:r>
            <a:r>
              <a:rPr dirty="0"/>
              <a:t> and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dirty="0"/>
              <a:t> … the use of these </a:t>
            </a:r>
            <a:r>
              <a:rPr i="1" dirty="0"/>
              <a:t>must</a:t>
            </a:r>
            <a:r>
              <a:rPr dirty="0"/>
              <a:t> be balanced, else a hard to find error.</a:t>
            </a:r>
          </a:p>
          <a:p>
            <a:pPr marL="408812" indent="-408812" defTabSz="508254">
              <a:spcBef>
                <a:spcPts val="2000"/>
              </a:spcBef>
              <a:defRPr sz="3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Comments in python code use </a:t>
            </a:r>
            <a:r>
              <a:rPr i="1" dirty="0"/>
              <a:t>three</a:t>
            </a:r>
            <a:r>
              <a:rPr dirty="0"/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"</a:t>
            </a:r>
            <a:r>
              <a:rPr dirty="0"/>
              <a:t>, e.g.,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"""</a:t>
            </a:r>
          </a:p>
          <a:p>
            <a:pPr marL="408812" indent="-408812" defTabSz="508254">
              <a:spcBef>
                <a:spcPts val="2000"/>
              </a:spcBef>
              <a:defRPr sz="3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>
                <a:latin typeface="Courier"/>
                <a:ea typeface="Courier"/>
                <a:cs typeface="Courier"/>
                <a:sym typeface="Courier"/>
              </a:rPr>
              <a:t>\</a:t>
            </a:r>
            <a:r>
              <a:rPr dirty="0"/>
              <a:t> means an “escape sequence”, note: \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n, \r\n, \t</a:t>
            </a:r>
          </a:p>
        </p:txBody>
      </p:sp>
      <p:sp>
        <p:nvSpPr>
          <p:cNvPr id="293" name="Python is fairly loosely typed; note “straight” quotes versus “typographers’ quotes”."/>
          <p:cNvSpPr txBox="1">
            <a:spLocks noGrp="1"/>
          </p:cNvSpPr>
          <p:nvPr>
            <p:ph type="body" idx="21"/>
          </p:nvPr>
        </p:nvSpPr>
        <p:spPr>
          <a:xfrm>
            <a:off x="980483" y="1473093"/>
            <a:ext cx="11392206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Python is fairly loosely typed; note “straight” quotes versus “typographers’ quotes”.</a:t>
            </a:r>
          </a:p>
        </p:txBody>
      </p:sp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40641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95" name="' '   # single quotes (the dagger kind)…"/>
          <p:cNvSpPr txBox="1"/>
          <p:nvPr/>
        </p:nvSpPr>
        <p:spPr>
          <a:xfrm>
            <a:off x="1946923" y="6288478"/>
            <a:ext cx="8451653" cy="285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' '			# single quotes (the dagger kind)</a:t>
            </a:r>
          </a:p>
          <a:p>
            <a:pPr algn="l">
              <a:defRPr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"  "		# double quotes (notice the pairing)</a:t>
            </a:r>
          </a:p>
          <a:p>
            <a:pPr algn="l">
              <a:defRPr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 = input(</a:t>
            </a:r>
            <a:r>
              <a:rPr dirty="0">
                <a:solidFill>
                  <a:srgbClr val="BE3E32"/>
                </a:solidFill>
              </a:rPr>
              <a:t>"</a:t>
            </a:r>
            <a:r>
              <a:rPr dirty="0"/>
              <a:t>Welcome, you</a:t>
            </a:r>
            <a:r>
              <a:rPr dirty="0">
                <a:solidFill>
                  <a:srgbClr val="206A00"/>
                </a:solidFill>
              </a:rPr>
              <a:t>'</a:t>
            </a:r>
            <a:r>
              <a:rPr dirty="0"/>
              <a:t>re here! </a:t>
            </a:r>
            <a:r>
              <a:rPr dirty="0">
                <a:solidFill>
                  <a:srgbClr val="BE3E32"/>
                </a:solidFill>
              </a:rPr>
              <a:t>"</a:t>
            </a:r>
            <a:r>
              <a:rPr dirty="0"/>
              <a:t>)	</a:t>
            </a:r>
          </a:p>
          <a:p>
            <a:pPr lvl="8" indent="1828800" algn="l">
              <a:defRPr sz="15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double quotes surrounding string</a:t>
            </a:r>
          </a:p>
          <a:p>
            <a:pPr lvl="8" indent="1828800" algn="l">
              <a:defRPr sz="15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so the single quote is safe</a:t>
            </a:r>
          </a:p>
          <a:p>
            <a:pPr algn="l">
              <a:defRPr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 = input(</a:t>
            </a:r>
            <a:r>
              <a:rPr dirty="0">
                <a:solidFill>
                  <a:srgbClr val="BE3E32"/>
                </a:solidFill>
              </a:rPr>
              <a:t>'</a:t>
            </a:r>
            <a:r>
              <a:rPr dirty="0"/>
              <a:t>Welcome, you</a:t>
            </a:r>
            <a:r>
              <a:rPr dirty="0">
                <a:solidFill>
                  <a:srgbClr val="ED4E35"/>
                </a:solidFill>
              </a:rPr>
              <a:t>\'</a:t>
            </a:r>
            <a:r>
              <a:rPr dirty="0"/>
              <a:t>re here!</a:t>
            </a:r>
            <a:r>
              <a:rPr dirty="0">
                <a:solidFill>
                  <a:srgbClr val="BE3E32"/>
                </a:solidFill>
              </a:rPr>
              <a:t>’</a:t>
            </a:r>
            <a:r>
              <a:rPr dirty="0"/>
              <a:t>)</a:t>
            </a:r>
          </a:p>
          <a:p>
            <a:pPr lvl="8" indent="1828800" algn="l">
              <a:defRPr sz="15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single quotes, so middle one needs</a:t>
            </a:r>
          </a:p>
          <a:p>
            <a:pPr lvl="8" indent="1828800" algn="l">
              <a:defRPr sz="1500">
                <a:solidFill>
                  <a:srgbClr val="00326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to be "escaped"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ring Objects: Sli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5. String Objects: Slicing</a:t>
            </a:r>
          </a:p>
        </p:txBody>
      </p:sp>
      <p:sp>
        <p:nvSpPr>
          <p:cNvPr id="298" name="Slicing, like many python commands, has lots of shortcuts."/>
          <p:cNvSpPr txBox="1">
            <a:spLocks noGrp="1"/>
          </p:cNvSpPr>
          <p:nvPr>
            <p:ph type="body" idx="21"/>
          </p:nvPr>
        </p:nvSpPr>
        <p:spPr>
          <a:xfrm>
            <a:off x="1453153" y="1473093"/>
            <a:ext cx="8073848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Slicing, like many python commands, has lots of shortcuts.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30887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aphicFrame>
        <p:nvGraphicFramePr>
          <p:cNvPr id="300" name="Table"/>
          <p:cNvGraphicFramePr/>
          <p:nvPr/>
        </p:nvGraphicFramePr>
        <p:xfrm>
          <a:off x="589711" y="3808915"/>
          <a:ext cx="8091577" cy="490388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3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986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[0]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Sans Pro Book"/>
                          <a:ea typeface="FreightSans Pro Book"/>
                          <a:cs typeface="FreightSans Pro Book"/>
                        </a:rPr>
                        <a:t>from the start of the string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986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[-1]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Sans Pro Book"/>
                          <a:ea typeface="FreightSans Pro Book"/>
                          <a:cs typeface="FreightSans Pro Book"/>
                        </a:rPr>
                        <a:t>one letter from the end of the string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986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[0:3]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Sans Pro Book"/>
                          <a:ea typeface="FreightSans Pro Book"/>
                          <a:cs typeface="FreightSans Pro Book"/>
                        </a:rPr>
                        <a:t>from the start of the string to the 4th letter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986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[1:-1]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Sans Pro Book"/>
                          <a:ea typeface="FreightSans Pro Book"/>
                          <a:cs typeface="FreightSans Pro Book"/>
                        </a:rPr>
                        <a:t>from 1 to the next to last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986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[1:5:2]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olidFill>
                            <a:srgbClr val="000000"/>
                          </a:solidFill>
                          <a:latin typeface="FreightSans Pro Book"/>
                          <a:ea typeface="FreightSans Pro Book"/>
                          <a:cs typeface="FreightSans Pro Book"/>
                        </a:defRPr>
                      </a:pPr>
                      <a:r>
                        <a:t>from 1 to 5, by 2</a:t>
                      </a:r>
                      <a:r>
                        <a:rPr i="1"/>
                        <a:t> at a time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986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[:-1]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olidFill>
                            <a:srgbClr val="000000"/>
                          </a:solidFill>
                          <a:latin typeface="FreightSans Pro Book"/>
                          <a:ea typeface="FreightSans Pro Book"/>
                          <a:cs typeface="FreightSans Pro Book"/>
                        </a:defRPr>
                      </a:pPr>
                      <a:r>
                        <a:t>beginning (:) to second to last letter (</a:t>
                      </a:r>
                      <a:r>
                        <a:rPr i="1"/>
                        <a:t>n</a:t>
                      </a:r>
                      <a:r>
                        <a:t> - 1)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986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[:]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Sans Pro Book"/>
                          <a:ea typeface="FreightSans Pro Book"/>
                          <a:cs typeface="FreightSans Pro Book"/>
                        </a:rPr>
                        <a:t>entire string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986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[::-1]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FreightSans Pro Book"/>
                          <a:ea typeface="FreightSans Pro Book"/>
                          <a:cs typeface="FreightSans Pro Book"/>
                        </a:rPr>
                        <a:t>entire string, reversed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29" name="Group"/>
          <p:cNvGrpSpPr/>
          <p:nvPr/>
        </p:nvGrpSpPr>
        <p:grpSpPr>
          <a:xfrm>
            <a:off x="1485896" y="2262278"/>
            <a:ext cx="5410205" cy="1050739"/>
            <a:chOff x="-1" y="-2"/>
            <a:chExt cx="5410203" cy="1050737"/>
          </a:xfrm>
        </p:grpSpPr>
        <p:grpSp>
          <p:nvGrpSpPr>
            <p:cNvPr id="303" name="p"/>
            <p:cNvGrpSpPr/>
            <p:nvPr/>
          </p:nvGrpSpPr>
          <p:grpSpPr>
            <a:xfrm>
              <a:off x="-2" y="-3"/>
              <a:ext cx="685804" cy="685805"/>
              <a:chOff x="0" y="-1"/>
              <a:chExt cx="685803" cy="685803"/>
            </a:xfrm>
          </p:grpSpPr>
          <p:sp>
            <p:nvSpPr>
              <p:cNvPr id="301" name="Square"/>
              <p:cNvSpPr/>
              <p:nvPr/>
            </p:nvSpPr>
            <p:spPr>
              <a:xfrm>
                <a:off x="-1" y="-2"/>
                <a:ext cx="685804" cy="685804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2" name="p"/>
              <p:cNvSpPr txBox="1"/>
              <p:nvPr/>
            </p:nvSpPr>
            <p:spPr>
              <a:xfrm>
                <a:off x="-1" y="180562"/>
                <a:ext cx="685804" cy="324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p</a:t>
                </a:r>
              </a:p>
            </p:txBody>
          </p:sp>
        </p:grpSp>
        <p:grpSp>
          <p:nvGrpSpPr>
            <p:cNvPr id="306" name="y"/>
            <p:cNvGrpSpPr/>
            <p:nvPr/>
          </p:nvGrpSpPr>
          <p:grpSpPr>
            <a:xfrm>
              <a:off x="787399" y="-3"/>
              <a:ext cx="685803" cy="685805"/>
              <a:chOff x="-1" y="-1"/>
              <a:chExt cx="685801" cy="685803"/>
            </a:xfrm>
          </p:grpSpPr>
          <p:sp>
            <p:nvSpPr>
              <p:cNvPr id="304" name="Square"/>
              <p:cNvSpPr/>
              <p:nvPr/>
            </p:nvSpPr>
            <p:spPr>
              <a:xfrm>
                <a:off x="-2" y="-2"/>
                <a:ext cx="685803" cy="685804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5" name="y"/>
              <p:cNvSpPr txBox="1"/>
              <p:nvPr/>
            </p:nvSpPr>
            <p:spPr>
              <a:xfrm>
                <a:off x="-2" y="180562"/>
                <a:ext cx="685803" cy="324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y</a:t>
                </a:r>
              </a:p>
            </p:txBody>
          </p:sp>
        </p:grpSp>
        <p:grpSp>
          <p:nvGrpSpPr>
            <p:cNvPr id="309" name="t"/>
            <p:cNvGrpSpPr/>
            <p:nvPr/>
          </p:nvGrpSpPr>
          <p:grpSpPr>
            <a:xfrm>
              <a:off x="1574799" y="-3"/>
              <a:ext cx="685803" cy="685805"/>
              <a:chOff x="-1" y="-1"/>
              <a:chExt cx="685801" cy="685803"/>
            </a:xfrm>
          </p:grpSpPr>
          <p:sp>
            <p:nvSpPr>
              <p:cNvPr id="307" name="Square"/>
              <p:cNvSpPr/>
              <p:nvPr/>
            </p:nvSpPr>
            <p:spPr>
              <a:xfrm>
                <a:off x="-2" y="-2"/>
                <a:ext cx="685803" cy="685804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8" name="t"/>
              <p:cNvSpPr txBox="1"/>
              <p:nvPr/>
            </p:nvSpPr>
            <p:spPr>
              <a:xfrm>
                <a:off x="-2" y="180562"/>
                <a:ext cx="685803" cy="324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t</a:t>
                </a:r>
              </a:p>
            </p:txBody>
          </p:sp>
        </p:grpSp>
        <p:grpSp>
          <p:nvGrpSpPr>
            <p:cNvPr id="312" name="h"/>
            <p:cNvGrpSpPr/>
            <p:nvPr/>
          </p:nvGrpSpPr>
          <p:grpSpPr>
            <a:xfrm>
              <a:off x="2362199" y="-3"/>
              <a:ext cx="685803" cy="685805"/>
              <a:chOff x="-1" y="-1"/>
              <a:chExt cx="685801" cy="685803"/>
            </a:xfrm>
          </p:grpSpPr>
          <p:sp>
            <p:nvSpPr>
              <p:cNvPr id="310" name="Square"/>
              <p:cNvSpPr/>
              <p:nvPr/>
            </p:nvSpPr>
            <p:spPr>
              <a:xfrm>
                <a:off x="-2" y="-2"/>
                <a:ext cx="685803" cy="685804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1" name="h"/>
              <p:cNvSpPr txBox="1"/>
              <p:nvPr/>
            </p:nvSpPr>
            <p:spPr>
              <a:xfrm>
                <a:off x="-2" y="180562"/>
                <a:ext cx="685803" cy="324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h</a:t>
                </a:r>
              </a:p>
            </p:txBody>
          </p:sp>
        </p:grpSp>
        <p:grpSp>
          <p:nvGrpSpPr>
            <p:cNvPr id="315" name="o"/>
            <p:cNvGrpSpPr/>
            <p:nvPr/>
          </p:nvGrpSpPr>
          <p:grpSpPr>
            <a:xfrm>
              <a:off x="3149600" y="-3"/>
              <a:ext cx="685803" cy="685805"/>
              <a:chOff x="-1" y="-1"/>
              <a:chExt cx="685801" cy="685803"/>
            </a:xfrm>
          </p:grpSpPr>
          <p:sp>
            <p:nvSpPr>
              <p:cNvPr id="313" name="Square"/>
              <p:cNvSpPr/>
              <p:nvPr/>
            </p:nvSpPr>
            <p:spPr>
              <a:xfrm>
                <a:off x="-2" y="-2"/>
                <a:ext cx="685803" cy="685804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4" name="o"/>
              <p:cNvSpPr txBox="1"/>
              <p:nvPr/>
            </p:nvSpPr>
            <p:spPr>
              <a:xfrm>
                <a:off x="-2" y="180562"/>
                <a:ext cx="685803" cy="324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o</a:t>
                </a:r>
              </a:p>
            </p:txBody>
          </p:sp>
        </p:grpSp>
        <p:grpSp>
          <p:nvGrpSpPr>
            <p:cNvPr id="318" name="n"/>
            <p:cNvGrpSpPr/>
            <p:nvPr/>
          </p:nvGrpSpPr>
          <p:grpSpPr>
            <a:xfrm>
              <a:off x="3937000" y="-3"/>
              <a:ext cx="685803" cy="685805"/>
              <a:chOff x="-1" y="-1"/>
              <a:chExt cx="685801" cy="685803"/>
            </a:xfrm>
          </p:grpSpPr>
          <p:sp>
            <p:nvSpPr>
              <p:cNvPr id="316" name="Square"/>
              <p:cNvSpPr/>
              <p:nvPr/>
            </p:nvSpPr>
            <p:spPr>
              <a:xfrm>
                <a:off x="-2" y="-2"/>
                <a:ext cx="685803" cy="685804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7" name="n"/>
              <p:cNvSpPr txBox="1"/>
              <p:nvPr/>
            </p:nvSpPr>
            <p:spPr>
              <a:xfrm>
                <a:off x="-2" y="180562"/>
                <a:ext cx="685803" cy="324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n</a:t>
                </a:r>
              </a:p>
            </p:txBody>
          </p:sp>
        </p:grpSp>
        <p:grpSp>
          <p:nvGrpSpPr>
            <p:cNvPr id="321" name="!"/>
            <p:cNvGrpSpPr/>
            <p:nvPr/>
          </p:nvGrpSpPr>
          <p:grpSpPr>
            <a:xfrm>
              <a:off x="4724400" y="-3"/>
              <a:ext cx="685803" cy="685805"/>
              <a:chOff x="-1" y="-1"/>
              <a:chExt cx="685801" cy="685803"/>
            </a:xfrm>
          </p:grpSpPr>
          <p:sp>
            <p:nvSpPr>
              <p:cNvPr id="319" name="Square"/>
              <p:cNvSpPr/>
              <p:nvPr/>
            </p:nvSpPr>
            <p:spPr>
              <a:xfrm>
                <a:off x="-2" y="-2"/>
                <a:ext cx="685803" cy="685804"/>
              </a:xfrm>
              <a:prstGeom prst="rect">
                <a:avLst/>
              </a:prstGeom>
              <a:solidFill>
                <a:srgbClr val="00A2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0" name="!"/>
              <p:cNvSpPr txBox="1"/>
              <p:nvPr/>
            </p:nvSpPr>
            <p:spPr>
              <a:xfrm>
                <a:off x="-2" y="180562"/>
                <a:ext cx="685803" cy="324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5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!</a:t>
                </a:r>
              </a:p>
            </p:txBody>
          </p:sp>
        </p:grpSp>
        <p:sp>
          <p:nvSpPr>
            <p:cNvPr id="322" name="0"/>
            <p:cNvSpPr txBox="1"/>
            <p:nvPr/>
          </p:nvSpPr>
          <p:spPr>
            <a:xfrm>
              <a:off x="237647" y="712978"/>
              <a:ext cx="210503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" i="1">
                  <a:solidFill>
                    <a:srgbClr val="594A25"/>
                  </a:solidFill>
                  <a:latin typeface="FreightText Pro Book"/>
                  <a:ea typeface="FreightText Pro Book"/>
                  <a:cs typeface="FreightText Pro Book"/>
                  <a:sym typeface="FreightText Pro Book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323" name="1"/>
            <p:cNvSpPr txBox="1"/>
            <p:nvPr/>
          </p:nvSpPr>
          <p:spPr>
            <a:xfrm>
              <a:off x="1038287" y="712978"/>
              <a:ext cx="184024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" i="1">
                  <a:solidFill>
                    <a:srgbClr val="594A25"/>
                  </a:solidFill>
                  <a:latin typeface="FreightText Pro Book"/>
                  <a:ea typeface="FreightText Pro Book"/>
                  <a:cs typeface="FreightText Pro Book"/>
                  <a:sym typeface="FreightText Pro Book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24" name="2"/>
            <p:cNvSpPr txBox="1"/>
            <p:nvPr/>
          </p:nvSpPr>
          <p:spPr>
            <a:xfrm>
              <a:off x="1817877" y="712978"/>
              <a:ext cx="199645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" i="1">
                  <a:solidFill>
                    <a:srgbClr val="594A25"/>
                  </a:solidFill>
                  <a:latin typeface="FreightText Pro Book"/>
                  <a:ea typeface="FreightText Pro Book"/>
                  <a:cs typeface="FreightText Pro Book"/>
                  <a:sym typeface="FreightText Pro Book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25" name="3"/>
            <p:cNvSpPr txBox="1"/>
            <p:nvPr/>
          </p:nvSpPr>
          <p:spPr>
            <a:xfrm>
              <a:off x="2608421" y="712978"/>
              <a:ext cx="193358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" i="1">
                  <a:solidFill>
                    <a:srgbClr val="594A25"/>
                  </a:solidFill>
                  <a:latin typeface="FreightText Pro Book"/>
                  <a:ea typeface="FreightText Pro Book"/>
                  <a:cs typeface="FreightText Pro Book"/>
                  <a:sym typeface="FreightText Pro Book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26" name="4"/>
            <p:cNvSpPr txBox="1"/>
            <p:nvPr/>
          </p:nvSpPr>
          <p:spPr>
            <a:xfrm>
              <a:off x="3390869" y="712978"/>
              <a:ext cx="203264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" i="1">
                  <a:solidFill>
                    <a:srgbClr val="594A25"/>
                  </a:solidFill>
                  <a:latin typeface="FreightText Pro Book"/>
                  <a:ea typeface="FreightText Pro Book"/>
                  <a:cs typeface="FreightText Pro Book"/>
                  <a:sym typeface="FreightText Pro Book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27" name="5"/>
            <p:cNvSpPr txBox="1"/>
            <p:nvPr/>
          </p:nvSpPr>
          <p:spPr>
            <a:xfrm>
              <a:off x="4182078" y="712978"/>
              <a:ext cx="195645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" i="1">
                  <a:solidFill>
                    <a:srgbClr val="594A25"/>
                  </a:solidFill>
                  <a:latin typeface="FreightText Pro Book"/>
                  <a:ea typeface="FreightText Pro Book"/>
                  <a:cs typeface="FreightText Pro Book"/>
                  <a:sym typeface="FreightText Pro Book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28" name="n"/>
            <p:cNvSpPr txBox="1"/>
            <p:nvPr/>
          </p:nvSpPr>
          <p:spPr>
            <a:xfrm>
              <a:off x="4961668" y="712978"/>
              <a:ext cx="211266" cy="337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" i="1">
                  <a:solidFill>
                    <a:srgbClr val="594A25"/>
                  </a:solidFill>
                  <a:latin typeface="FreightText Pro Book"/>
                  <a:ea typeface="FreightText Pro Book"/>
                  <a:cs typeface="FreightText Pro Book"/>
                  <a:sym typeface="FreightText Pro Book"/>
                </a:defRPr>
              </a:lvl1pPr>
            </a:lstStyle>
            <a:p>
              <a:r>
                <a:t>n</a:t>
              </a:r>
            </a:p>
          </p:txBody>
        </p:sp>
      </p:grpSp>
      <p:sp>
        <p:nvSpPr>
          <p:cNvPr id="330" name="“Slicing” is surprisingly…"/>
          <p:cNvSpPr txBox="1"/>
          <p:nvPr/>
        </p:nvSpPr>
        <p:spPr>
          <a:xfrm>
            <a:off x="8804319" y="3808915"/>
            <a:ext cx="292242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i="1">
                <a:latin typeface="UC Berkeley OS"/>
                <a:ea typeface="UC Berkeley OS"/>
                <a:cs typeface="UC Berkeley OS"/>
                <a:sym typeface="UC Berkeley OS"/>
              </a:defRPr>
            </a:pPr>
            <a:r>
              <a:t>“Slicing” is surprisingly </a:t>
            </a:r>
          </a:p>
          <a:p>
            <a:pPr algn="l">
              <a:defRPr i="1">
                <a:latin typeface="UC Berkeley OS"/>
                <a:ea typeface="UC Berkeley OS"/>
                <a:cs typeface="UC Berkeley OS"/>
                <a:sym typeface="UC Berkeley OS"/>
              </a:defRPr>
            </a:pPr>
            <a:r>
              <a:t>important in data sci and</a:t>
            </a:r>
          </a:p>
          <a:p>
            <a:pPr algn="l">
              <a:defRPr i="1">
                <a:latin typeface="UC Berkeley OS"/>
                <a:ea typeface="UC Berkeley OS"/>
                <a:cs typeface="UC Berkeley OS"/>
                <a:sym typeface="UC Berkeley OS"/>
              </a:defRPr>
            </a:pPr>
            <a:r>
              <a:t>processing of data, </a:t>
            </a:r>
          </a:p>
          <a:p>
            <a:pPr algn="l">
              <a:defRPr i="1">
                <a:latin typeface="UC Berkeley OS"/>
                <a:ea typeface="UC Berkeley OS"/>
                <a:cs typeface="UC Berkeley OS"/>
                <a:sym typeface="UC Berkeley OS"/>
              </a:defRPr>
            </a:pPr>
            <a:r>
              <a:t>during “data cleansing.”</a:t>
            </a:r>
          </a:p>
          <a:p>
            <a:pPr algn="l">
              <a:defRPr i="1">
                <a:latin typeface="UC Berkeley OS"/>
                <a:ea typeface="UC Berkeley OS"/>
                <a:cs typeface="UC Berkeley OS"/>
                <a:sym typeface="UC Berkeley OS"/>
              </a:defRPr>
            </a:pPr>
            <a:endParaRPr/>
          </a:p>
          <a:p>
            <a:pPr algn="l">
              <a:defRPr i="1">
                <a:latin typeface="UC Berkeley OS"/>
                <a:ea typeface="UC Berkeley OS"/>
                <a:cs typeface="UC Berkeley OS"/>
                <a:sym typeface="UC Berkeley OS"/>
              </a:defRPr>
            </a:pPr>
            <a:r>
              <a:t>We rely in slicing to test data</a:t>
            </a:r>
          </a:p>
          <a:p>
            <a:pPr algn="l">
              <a:defRPr i="1">
                <a:latin typeface="UC Berkeley OS"/>
                <a:ea typeface="UC Berkeley OS"/>
                <a:cs typeface="UC Berkeley OS"/>
                <a:sym typeface="UC Berkeley OS"/>
              </a:defRPr>
            </a:pPr>
            <a:r>
              <a:t>before ingesting, to test data </a:t>
            </a:r>
          </a:p>
          <a:p>
            <a:pPr algn="l">
              <a:defRPr i="1">
                <a:latin typeface="UC Berkeley OS"/>
                <a:ea typeface="UC Berkeley OS"/>
                <a:cs typeface="UC Berkeley OS"/>
                <a:sym typeface="UC Berkeley OS"/>
              </a:defRPr>
            </a:pPr>
            <a:r>
              <a:t>for certain conditions …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Breakout Activities:…"/>
          <p:cNvSpPr txBox="1">
            <a:spLocks noGrp="1"/>
          </p:cNvSpPr>
          <p:nvPr>
            <p:ph type="title"/>
          </p:nvPr>
        </p:nvSpPr>
        <p:spPr>
          <a:xfrm>
            <a:off x="508000" y="709910"/>
            <a:ext cx="11988800" cy="1519834"/>
          </a:xfrm>
          <a:prstGeom prst="rect">
            <a:avLst/>
          </a:prstGeom>
        </p:spPr>
        <p:txBody>
          <a:bodyPr/>
          <a:lstStyle>
            <a:lvl1pPr defTabSz="215919">
              <a:spcBef>
                <a:spcPts val="500"/>
              </a:spcBef>
              <a:defRPr sz="4389"/>
            </a:lvl1pPr>
          </a:lstStyle>
          <a:p>
            <a:r>
              <a:t>Breakout Activities: </a:t>
            </a:r>
          </a:p>
        </p:txBody>
      </p:sp>
      <p:sp>
        <p:nvSpPr>
          <p:cNvPr id="333" name="Fire up what you downloaded for week 2 in Jupyter and create a string variable that prints exactly…"/>
          <p:cNvSpPr txBox="1">
            <a:spLocks noGrp="1"/>
          </p:cNvSpPr>
          <p:nvPr>
            <p:ph type="body" sz="half" idx="1"/>
          </p:nvPr>
        </p:nvSpPr>
        <p:spPr>
          <a:xfrm>
            <a:off x="419098" y="2298304"/>
            <a:ext cx="7440412" cy="6488117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4200"/>
              </a:spcBef>
              <a:buClrTx/>
              <a:buSzPct val="100000"/>
              <a:buFontTx/>
              <a:buAutoNum type="arabicPeriod"/>
              <a:defRPr sz="3200">
                <a:solidFill>
                  <a:srgbClr val="003262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Use what you downloaded for week 2 in </a:t>
            </a:r>
            <a:r>
              <a:rPr dirty="0" err="1"/>
              <a:t>Jupyter</a:t>
            </a:r>
            <a:r>
              <a:rPr dirty="0"/>
              <a:t> to create a string variable that prints exactly</a:t>
            </a:r>
          </a:p>
          <a:p>
            <a:pPr marL="228600" indent="-228600">
              <a:spcBef>
                <a:spcPts val="4200"/>
              </a:spcBef>
              <a:buClrTx/>
              <a:buSzPct val="100000"/>
              <a:buFontTx/>
              <a:buAutoNum type="arabicPeriod"/>
              <a:defRPr sz="3200">
                <a:solidFill>
                  <a:srgbClr val="003262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 dirty="0"/>
          </a:p>
          <a:p>
            <a:pPr marL="228600" indent="-228600">
              <a:spcBef>
                <a:spcPts val="4200"/>
              </a:spcBef>
              <a:buClrTx/>
              <a:buSzPct val="100000"/>
              <a:buFontTx/>
              <a:buAutoNum type="arabicPeriod" startAt="3"/>
              <a:defRPr sz="3200">
                <a:solidFill>
                  <a:srgbClr val="003262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 dirty="0"/>
          </a:p>
          <a:p>
            <a:pPr marL="457200" indent="-457200">
              <a:spcBef>
                <a:spcPts val="4200"/>
              </a:spcBef>
              <a:buClrTx/>
              <a:buSzPct val="100000"/>
              <a:buFontTx/>
              <a:buAutoNum type="arabicPeriod" startAt="2"/>
              <a:defRPr sz="3200">
                <a:solidFill>
                  <a:srgbClr val="003262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Using one line of Python code, make your variable from part 1 print Tribbles backwards “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selbbirT</a:t>
            </a:r>
            <a:r>
              <a:rPr dirty="0"/>
              <a:t>” 300 times.</a:t>
            </a:r>
          </a:p>
        </p:txBody>
      </p:sp>
      <p:sp>
        <p:nvSpPr>
          <p:cNvPr id="334" name="Tribbles, Spiders, and Calculator"/>
          <p:cNvSpPr txBox="1">
            <a:spLocks noGrp="1"/>
          </p:cNvSpPr>
          <p:nvPr>
            <p:ph type="body" idx="21"/>
          </p:nvPr>
        </p:nvSpPr>
        <p:spPr>
          <a:xfrm>
            <a:off x="1453153" y="1473093"/>
            <a:ext cx="4517746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Tribbles, Spiders, and Calculator</a:t>
            </a:r>
          </a:p>
        </p:txBody>
      </p:sp>
      <p:sp>
        <p:nvSpPr>
          <p:cNvPr id="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38659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36" name="The “trouble with…"/>
          <p:cNvSpPr txBox="1"/>
          <p:nvPr/>
        </p:nvSpPr>
        <p:spPr>
          <a:xfrm>
            <a:off x="1002683" y="4159249"/>
            <a:ext cx="5418685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The “trouble with</a:t>
            </a:r>
          </a:p>
          <a:p>
            <a:pPr>
              <a:defRPr sz="2900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Tribbles” is that they </a:t>
            </a:r>
          </a:p>
          <a:p>
            <a:pPr>
              <a:defRPr sz="2900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\\\EAT/// too many MREs.</a:t>
            </a:r>
          </a:p>
        </p:txBody>
      </p:sp>
      <p:grpSp>
        <p:nvGrpSpPr>
          <p:cNvPr id="339" name="Picture 2"/>
          <p:cNvGrpSpPr/>
          <p:nvPr/>
        </p:nvGrpSpPr>
        <p:grpSpPr>
          <a:xfrm>
            <a:off x="8224642" y="2681889"/>
            <a:ext cx="4200957" cy="4266982"/>
            <a:chOff x="0" y="0"/>
            <a:chExt cx="4200955" cy="4266981"/>
          </a:xfrm>
        </p:grpSpPr>
        <p:pic>
          <p:nvPicPr>
            <p:cNvPr id="337" name="Picture 2" descr="Picture 2"/>
            <p:cNvPicPr>
              <a:picLocks noChangeAspect="1"/>
            </p:cNvPicPr>
            <p:nvPr/>
          </p:nvPicPr>
          <p:blipFill>
            <a:blip r:embed="rId2"/>
            <a:srcRect r="24806"/>
            <a:stretch>
              <a:fillRect/>
            </a:stretch>
          </p:blipFill>
          <p:spPr>
            <a:xfrm>
              <a:off x="126999" y="88900"/>
              <a:ext cx="3946957" cy="39367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8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4200957" cy="4266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0" name="selbbirT selbbirT selbbirT …"/>
          <p:cNvSpPr txBox="1"/>
          <p:nvPr/>
        </p:nvSpPr>
        <p:spPr>
          <a:xfrm>
            <a:off x="560651" y="8332130"/>
            <a:ext cx="630274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selbbirT selbbirT selbbirT …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8.  Control of Flow (if, whil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5083">
              <a:spcBef>
                <a:spcPts val="1100"/>
              </a:spcBef>
              <a:defRPr sz="4560"/>
            </a:lvl1pPr>
          </a:lstStyle>
          <a:p>
            <a:r>
              <a:t>6. Flow Control: if, while</a:t>
            </a:r>
          </a:p>
        </p:txBody>
      </p:sp>
      <p:sp>
        <p:nvSpPr>
          <p:cNvPr id="343" name="If statements…"/>
          <p:cNvSpPr txBox="1">
            <a:spLocks noGrp="1"/>
          </p:cNvSpPr>
          <p:nvPr>
            <p:ph type="body" idx="1"/>
          </p:nvPr>
        </p:nvSpPr>
        <p:spPr>
          <a:xfrm>
            <a:off x="723301" y="2533787"/>
            <a:ext cx="11099801" cy="70576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if statements &amp;</a:t>
            </a:r>
            <a:br/>
            <a:r>
              <a:t>nested if statements</a:t>
            </a:r>
          </a:p>
          <a:p>
            <a:pPr marL="0" indent="0">
              <a:buSzTx/>
              <a:buNone/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/>
          </a:p>
          <a:p>
            <a:pPr marL="0" indent="0">
              <a:buSzTx/>
              <a:buNone/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while loops</a:t>
            </a:r>
          </a:p>
          <a:p>
            <a:pPr marL="0" lvl="1" indent="444500">
              <a:buSzTx/>
              <a:buNone/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/>
          </a:p>
          <a:p>
            <a:pPr marL="0" lvl="1" indent="0">
              <a:buSzTx/>
              <a:buNone/>
              <a:defRPr i="1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/>
          </a:p>
          <a:p>
            <a:pPr marL="0" lvl="1" indent="0">
              <a:buSzTx/>
              <a:buNone/>
              <a:defRPr sz="2800" i="1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We’ll see several other techniques next week, such as </a:t>
            </a:r>
            <a:r>
              <a:rPr i="0">
                <a:latin typeface="Courier"/>
                <a:ea typeface="Courier"/>
                <a:cs typeface="Courier"/>
                <a:sym typeface="Courier"/>
              </a:rPr>
              <a:t>for x in range()</a:t>
            </a:r>
            <a:r>
              <a:t>, when we work with lists and dictionaries.</a:t>
            </a:r>
          </a:p>
        </p:txBody>
      </p:sp>
      <p:sp>
        <p:nvSpPr>
          <p:cNvPr id="344" name="Review of the basics"/>
          <p:cNvSpPr txBox="1">
            <a:spLocks noGrp="1"/>
          </p:cNvSpPr>
          <p:nvPr>
            <p:ph type="body" idx="21"/>
          </p:nvPr>
        </p:nvSpPr>
        <p:spPr>
          <a:xfrm>
            <a:off x="1453153" y="1473093"/>
            <a:ext cx="2908097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Review of the basics</a:t>
            </a:r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40641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46" name="countdown = 5…"/>
          <p:cNvSpPr txBox="1"/>
          <p:nvPr/>
        </p:nvSpPr>
        <p:spPr>
          <a:xfrm>
            <a:off x="5527537" y="5014189"/>
            <a:ext cx="2857947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countdown = 5</a:t>
            </a:r>
          </a:p>
          <a:p>
            <a:pPr algn="l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while</a:t>
            </a:r>
            <a:r>
              <a:t> countdown &gt; 0:</a:t>
            </a:r>
          </a:p>
          <a:p>
            <a:pPr algn="l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print(countdown)</a:t>
            </a:r>
          </a:p>
          <a:p>
            <a:pPr algn="l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countdown -= 1</a:t>
            </a:r>
          </a:p>
          <a:p>
            <a:pPr algn="l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print(“Blast off!”)</a:t>
            </a:r>
          </a:p>
        </p:txBody>
      </p:sp>
      <p:sp>
        <p:nvSpPr>
          <p:cNvPr id="347" name="if x &gt; 2:…"/>
          <p:cNvSpPr txBox="1"/>
          <p:nvPr/>
        </p:nvSpPr>
        <p:spPr>
          <a:xfrm>
            <a:off x="5515302" y="2528877"/>
            <a:ext cx="6721916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 b="1">
                <a:latin typeface="Courier"/>
                <a:ea typeface="Courier"/>
                <a:cs typeface="Courier"/>
                <a:sym typeface="Courier"/>
              </a:defRPr>
            </a:pPr>
            <a:r>
              <a:t>if</a:t>
            </a:r>
            <a:r>
              <a:rPr b="0"/>
              <a:t> x &gt; 2:</a:t>
            </a:r>
          </a:p>
          <a:p>
            <a:pPr algn="l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print(“x is greater than 2”)</a:t>
            </a:r>
          </a:p>
          <a:p>
            <a:pPr algn="l">
              <a:defRPr sz="1800" b="1">
                <a:latin typeface="Courier"/>
                <a:ea typeface="Courier"/>
                <a:cs typeface="Courier"/>
                <a:sym typeface="Courier"/>
              </a:defRPr>
            </a:pPr>
            <a:r>
              <a:t>elif</a:t>
            </a:r>
            <a:r>
              <a:rPr b="0"/>
              <a:t> x &lt; 0:</a:t>
            </a:r>
          </a:p>
          <a:p>
            <a:pPr algn="l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print(“x is negative”)</a:t>
            </a:r>
          </a:p>
          <a:p>
            <a:pPr algn="l">
              <a:defRPr sz="1800" b="1">
                <a:latin typeface="Courier"/>
                <a:ea typeface="Courier"/>
                <a:cs typeface="Courier"/>
                <a:sym typeface="Courier"/>
              </a:defRPr>
            </a:pPr>
            <a:r>
              <a:t>else</a:t>
            </a:r>
            <a:r>
              <a:rPr b="0"/>
              <a:t>:</a:t>
            </a:r>
          </a:p>
          <a:p>
            <a:pPr algn="l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print(“x is less than 2 but still positive”</a:t>
            </a:r>
            <a:r>
              <a:rPr sz="2100"/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rPr dirty="0"/>
              <a:t>Agenda</a:t>
            </a:r>
          </a:p>
        </p:txBody>
      </p:sp>
      <p:sp>
        <p:nvSpPr>
          <p:cNvPr id="147" name="Checking in for last week; my ques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5802" indent="-455802" defTabSz="566673">
              <a:spcBef>
                <a:spcPts val="2300"/>
              </a:spcBef>
              <a:defRPr sz="34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1. Recap of last week and questions</a:t>
            </a:r>
          </a:p>
          <a:p>
            <a:pPr marL="455802" indent="-455802" defTabSz="566673">
              <a:spcBef>
                <a:spcPts val="2300"/>
              </a:spcBef>
              <a:defRPr sz="34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2. Running Python</a:t>
            </a:r>
          </a:p>
          <a:p>
            <a:pPr marL="455802" indent="-455802" defTabSz="566673">
              <a:spcBef>
                <a:spcPts val="2300"/>
              </a:spcBef>
              <a:defRPr sz="34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3. Expressions</a:t>
            </a:r>
          </a:p>
          <a:p>
            <a:pPr marL="455802" indent="-455802" defTabSz="566673">
              <a:spcBef>
                <a:spcPts val="2300"/>
              </a:spcBef>
              <a:defRPr sz="34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4. Objects</a:t>
            </a:r>
          </a:p>
          <a:p>
            <a:pPr marL="455802" indent="-455802" defTabSz="566673">
              <a:spcBef>
                <a:spcPts val="2300"/>
              </a:spcBef>
              <a:defRPr sz="34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5. String Objects (&amp; Breakout)</a:t>
            </a:r>
          </a:p>
          <a:p>
            <a:pPr marL="455802" indent="-455802" defTabSz="566673">
              <a:spcBef>
                <a:spcPts val="2300"/>
              </a:spcBef>
              <a:defRPr sz="34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6. Control of Flow (&amp; Breakout)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181357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49" name="welcomeguy.png" descr="welcomegu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965" y="1283506"/>
            <a:ext cx="5304419" cy="7961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92795" y="9258300"/>
            <a:ext cx="347016" cy="400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grpSp>
        <p:nvGrpSpPr>
          <p:cNvPr id="354" name="&quot;&quot;&quot; a for-loop demo &quot;&quot;&quot;…"/>
          <p:cNvGrpSpPr/>
          <p:nvPr/>
        </p:nvGrpSpPr>
        <p:grpSpPr>
          <a:xfrm>
            <a:off x="1629641" y="1448611"/>
            <a:ext cx="9546089" cy="6856377"/>
            <a:chOff x="0" y="0"/>
            <a:chExt cx="9546087" cy="6856376"/>
          </a:xfrm>
        </p:grpSpPr>
        <p:sp>
          <p:nvSpPr>
            <p:cNvPr id="352" name="Rectangle"/>
            <p:cNvSpPr/>
            <p:nvPr/>
          </p:nvSpPr>
          <p:spPr>
            <a:xfrm>
              <a:off x="-1" y="0"/>
              <a:ext cx="9546089" cy="68563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/>
            </a:p>
          </p:txBody>
        </p:sp>
        <p:sp>
          <p:nvSpPr>
            <p:cNvPr id="353" name="&quot;&quot;&quot; a for-loop demo &quot;&quot;&quot;…"/>
            <p:cNvSpPr txBox="1"/>
            <p:nvPr/>
          </p:nvSpPr>
          <p:spPr>
            <a:xfrm>
              <a:off x="12699" y="238456"/>
              <a:ext cx="9520689" cy="6379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""" a for-loop demo """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 dirty="0"/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""" for-loops are a count-controlled lop, iterating sequentially over a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set of data, e.g., an array or other set of data """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def </a:t>
              </a:r>
              <a:r>
                <a:rPr dirty="0" err="1"/>
                <a:t>aboutThisScript</a:t>
              </a:r>
              <a:r>
                <a:rPr dirty="0"/>
                <a:t>():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print("-"*60)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print("This script will iterate over a set of integers, Strings, \</a:t>
              </a:r>
              <a:r>
                <a:rPr dirty="0" err="1"/>
                <a:t>nand</a:t>
              </a:r>
              <a:r>
                <a:rPr dirty="0"/>
                <a:t> then "\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"use a function in the iteration for new values ")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 dirty="0"/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def </a:t>
              </a:r>
              <a:r>
                <a:rPr dirty="0" err="1"/>
                <a:t>allDone</a:t>
              </a:r>
              <a:r>
                <a:rPr dirty="0"/>
                <a:t>():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print("\</a:t>
              </a:r>
              <a:r>
                <a:rPr dirty="0" err="1"/>
                <a:t>nCheck</a:t>
              </a:r>
              <a:r>
                <a:rPr dirty="0"/>
                <a:t> out the script for little demos.  That's it.  Cheers.\n")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 dirty="0"/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def </a:t>
              </a:r>
              <a:r>
                <a:rPr dirty="0" err="1"/>
                <a:t>iterateInts</a:t>
              </a:r>
              <a:r>
                <a:rPr dirty="0"/>
                <a:t>():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print("-"*60)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for </a:t>
              </a:r>
              <a:r>
                <a:rPr dirty="0" err="1"/>
                <a:t>i</a:t>
              </a:r>
              <a:r>
                <a:rPr dirty="0"/>
                <a:t> in [1, 3, 5, 7, 9, 13, 17]: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print("Prime number: ", </a:t>
              </a:r>
              <a:r>
                <a:rPr dirty="0" err="1"/>
                <a:t>i</a:t>
              </a:r>
              <a:r>
                <a:rPr dirty="0"/>
                <a:t>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def </a:t>
              </a:r>
              <a:r>
                <a:rPr dirty="0" err="1"/>
                <a:t>iterateStrings</a:t>
              </a:r>
              <a:r>
                <a:rPr dirty="0"/>
                <a:t>():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print("-"*60)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for name in ['Tom', 'Ming </a:t>
              </a:r>
              <a:r>
                <a:rPr dirty="0" err="1"/>
                <a:t>Wa</a:t>
              </a:r>
              <a:r>
                <a:rPr dirty="0"/>
                <a:t>', '</a:t>
              </a:r>
              <a:r>
                <a:rPr dirty="0" err="1"/>
                <a:t>明哇</a:t>
              </a:r>
              <a:r>
                <a:rPr dirty="0"/>
                <a:t>', '</a:t>
              </a:r>
              <a:r>
                <a:rPr dirty="0" err="1"/>
                <a:t>विक्रम</a:t>
              </a:r>
              <a:r>
                <a:rPr dirty="0"/>
                <a:t>', 'Rex', 'Fatima', 'Kelly' ]: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print(name)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 dirty="0"/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 dirty="0"/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def </a:t>
              </a:r>
              <a:r>
                <a:rPr dirty="0" err="1"/>
                <a:t>squareValues</a:t>
              </a:r>
              <a:r>
                <a:rPr dirty="0"/>
                <a:t>(</a:t>
              </a:r>
              <a:r>
                <a:rPr dirty="0" err="1"/>
                <a:t>i</a:t>
              </a:r>
              <a:r>
                <a:rPr dirty="0"/>
                <a:t>):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return i^2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 dirty="0"/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def </a:t>
              </a:r>
              <a:r>
                <a:rPr dirty="0" err="1"/>
                <a:t>iterateFunc</a:t>
              </a:r>
              <a:r>
                <a:rPr dirty="0"/>
                <a:t>():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print("-"*60)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print("Squaring values from a list.\n")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list_1 = [6, 3, 1, 4, 5, 1]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for </a:t>
              </a:r>
              <a:r>
                <a:rPr dirty="0" err="1"/>
                <a:t>i</a:t>
              </a:r>
              <a:r>
                <a:rPr dirty="0"/>
                <a:t> in list_1: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print("\t", </a:t>
              </a:r>
              <a:r>
                <a:rPr dirty="0" err="1"/>
                <a:t>squareValues</a:t>
              </a:r>
              <a:r>
                <a:rPr dirty="0"/>
                <a:t>(</a:t>
              </a:r>
              <a:r>
                <a:rPr dirty="0" err="1"/>
                <a:t>i</a:t>
              </a:r>
              <a:r>
                <a:rPr dirty="0"/>
                <a:t>) )</a:t>
              </a:r>
            </a:p>
          </p:txBody>
        </p:sp>
      </p:grpSp>
      <p:sp>
        <p:nvSpPr>
          <p:cNvPr id="355" name="An example of using for loops in various functions … basic Python [1 of 2]"/>
          <p:cNvSpPr txBox="1"/>
          <p:nvPr/>
        </p:nvSpPr>
        <p:spPr>
          <a:xfrm>
            <a:off x="1720589" y="541167"/>
            <a:ext cx="86407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UC Berkeley OS"/>
                <a:ea typeface="UC Berkeley OS"/>
                <a:cs typeface="UC Berkeley OS"/>
                <a:sym typeface="UC Berkeley OS"/>
              </a:defRPr>
            </a:lvl1pPr>
          </a:lstStyle>
          <a:p>
            <a:r>
              <a:t>An example of using for loops in various functions … basic Python [1 of 2]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49E64-2E3B-5641-912B-84E4D29826BC}"/>
              </a:ext>
            </a:extLst>
          </p:cNvPr>
          <p:cNvSpPr/>
          <p:nvPr/>
        </p:nvSpPr>
        <p:spPr>
          <a:xfrm>
            <a:off x="7996332" y="7835470"/>
            <a:ext cx="4669971" cy="1210588"/>
          </a:xfrm>
          <a:prstGeom prst="rect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OPTIONAL ENRICHMENT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21599" y="9258300"/>
            <a:ext cx="289408" cy="400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grpSp>
        <p:nvGrpSpPr>
          <p:cNvPr id="360" name="def lambdaMapDemo():…"/>
          <p:cNvGrpSpPr/>
          <p:nvPr/>
        </p:nvGrpSpPr>
        <p:grpSpPr>
          <a:xfrm>
            <a:off x="2252455" y="1229998"/>
            <a:ext cx="8499889" cy="7736976"/>
            <a:chOff x="0" y="0"/>
            <a:chExt cx="8499888" cy="7736975"/>
          </a:xfrm>
        </p:grpSpPr>
        <p:sp>
          <p:nvSpPr>
            <p:cNvPr id="358" name="Rectangle"/>
            <p:cNvSpPr/>
            <p:nvPr/>
          </p:nvSpPr>
          <p:spPr>
            <a:xfrm>
              <a:off x="-1" y="-1"/>
              <a:ext cx="8499890" cy="773697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C9A663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/>
            </a:p>
          </p:txBody>
        </p:sp>
        <p:sp>
          <p:nvSpPr>
            <p:cNvPr id="359" name="def lambdaMapDemo():…"/>
            <p:cNvSpPr txBox="1"/>
            <p:nvPr/>
          </p:nvSpPr>
          <p:spPr>
            <a:xfrm>
              <a:off x="4762" y="261687"/>
              <a:ext cx="8490364" cy="721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def </a:t>
              </a:r>
              <a:r>
                <a:rPr dirty="0" err="1"/>
                <a:t>lambdaMapDemo</a:t>
              </a:r>
              <a:r>
                <a:rPr dirty="0"/>
                <a:t>():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""" notice we're walking from scalars (for loops) to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vectorization -that is being able to make looping more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efficient by coding to let python use pointers (variables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that point to memory addresses holding the actual values);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we don't use actual pointers as in C++ but we write code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that let's python do so for efficiency. """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list_2 = [1, 2, 3, 5, 8, 13, 21 ]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""" notice the reading from left to right... the source of the data is list_2;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Then each value is squared.  The lambda "maps" each value sequentially as "x"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	to the calculation; then stores all the results in a NEW list, </a:t>
              </a:r>
              <a:r>
                <a:rPr dirty="0" err="1"/>
                <a:t>squaredFib</a:t>
              </a:r>
              <a:r>
                <a:rPr dirty="0"/>
                <a:t>.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"""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  <a:r>
                <a:rPr dirty="0" err="1"/>
                <a:t>squaredFib</a:t>
              </a:r>
              <a:r>
                <a:rPr dirty="0"/>
                <a:t> = list(map(lambda x: x*2, list_2))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print("-"*60)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print("Here is a list of values squared of ", </a:t>
              </a:r>
              <a:r>
                <a:rPr dirty="0" err="1"/>
                <a:t>len</a:t>
              </a:r>
              <a:r>
                <a:rPr dirty="0"/>
                <a:t>(list_2), " values.", </a:t>
              </a:r>
              <a:r>
                <a:rPr dirty="0" err="1"/>
                <a:t>sep</a:t>
              </a:r>
              <a:r>
                <a:rPr dirty="0"/>
                <a:t>="")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print(</a:t>
              </a:r>
              <a:r>
                <a:rPr dirty="0" err="1"/>
                <a:t>squaredFib</a:t>
              </a:r>
              <a:r>
                <a:rPr dirty="0"/>
                <a:t>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 dirty="0"/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# ********************************************************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#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#	Above each of the actions are defined in functions; we want, </a:t>
              </a:r>
              <a:r>
                <a:rPr dirty="0" err="1"/>
                <a:t>tho</a:t>
              </a:r>
              <a:r>
                <a:rPr dirty="0"/>
                <a:t>, to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#   demonstrate iterating using for loops and various data.  Now that the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#   code pieces "</a:t>
              </a:r>
              <a:r>
                <a:rPr dirty="0" err="1"/>
                <a:t>legos</a:t>
              </a:r>
              <a:r>
                <a:rPr dirty="0"/>
                <a:t>" I call '</a:t>
              </a:r>
              <a:r>
                <a:rPr dirty="0" err="1"/>
                <a:t>em</a:t>
              </a:r>
              <a:r>
                <a:rPr dirty="0"/>
                <a:t> are all set, now let's call them in order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#   in our main function.  Finally we invoke main to start the process.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#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# *********************************************************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 dirty="0"/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def main():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  <a:r>
                <a:rPr dirty="0" err="1"/>
                <a:t>aboutThisScript</a:t>
              </a:r>
              <a:r>
                <a:rPr dirty="0"/>
                <a:t>()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  <a:r>
                <a:rPr dirty="0" err="1"/>
                <a:t>iterateInts</a:t>
              </a:r>
              <a:r>
                <a:rPr dirty="0"/>
                <a:t>()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  <a:r>
                <a:rPr dirty="0" err="1"/>
                <a:t>iterateStrings</a:t>
              </a:r>
              <a:r>
                <a:rPr dirty="0"/>
                <a:t>()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  <a:r>
                <a:rPr dirty="0" err="1"/>
                <a:t>iterateFunc</a:t>
              </a:r>
              <a:r>
                <a:rPr dirty="0"/>
                <a:t>()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  <a:r>
                <a:rPr dirty="0" err="1"/>
                <a:t>lambdaMapDemo</a:t>
              </a:r>
              <a:r>
                <a:rPr dirty="0"/>
                <a:t>()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 dirty="0"/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	</a:t>
              </a:r>
              <a:r>
                <a:rPr dirty="0" err="1"/>
                <a:t>allDone</a:t>
              </a:r>
              <a:r>
                <a:rPr dirty="0"/>
                <a:t>()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endParaRPr dirty="0"/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# invoke the script starting here. </a:t>
              </a:r>
            </a:p>
            <a:p>
              <a:pPr algn="l">
                <a:defRPr sz="1200">
                  <a:latin typeface="PT Mono"/>
                  <a:ea typeface="PT Mono"/>
                  <a:cs typeface="PT Mono"/>
                  <a:sym typeface="PT Mono"/>
                </a:defRPr>
              </a:pPr>
              <a:r>
                <a:rPr dirty="0"/>
                <a:t>main()</a:t>
              </a:r>
            </a:p>
          </p:txBody>
        </p:sp>
      </p:grpSp>
      <p:sp>
        <p:nvSpPr>
          <p:cNvPr id="361" name="Ultimately we’ll move to anonymous, lambda functions … basic Python [2 of 2]"/>
          <p:cNvSpPr txBox="1"/>
          <p:nvPr/>
        </p:nvSpPr>
        <p:spPr>
          <a:xfrm>
            <a:off x="1415940" y="541167"/>
            <a:ext cx="92500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UC Berkeley OS"/>
                <a:ea typeface="UC Berkeley OS"/>
                <a:cs typeface="UC Berkeley OS"/>
                <a:sym typeface="UC Berkeley OS"/>
              </a:defRPr>
            </a:lvl1pPr>
          </a:lstStyle>
          <a:p>
            <a:r>
              <a:t>Ultimately we’ll move to anonymous, lambda functions … basic Python [2 of 2]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2350E-6FB1-1441-A6E5-6C1CFAC9C88F}"/>
              </a:ext>
            </a:extLst>
          </p:cNvPr>
          <p:cNvSpPr/>
          <p:nvPr/>
        </p:nvSpPr>
        <p:spPr>
          <a:xfrm>
            <a:off x="7400392" y="7975316"/>
            <a:ext cx="4669971" cy="1210588"/>
          </a:xfrm>
          <a:prstGeom prst="rect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OPTIONAL ENRICHMENT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don’t worry about perfect spacing"/>
          <p:cNvSpPr txBox="1">
            <a:spLocks noGrp="1"/>
          </p:cNvSpPr>
          <p:nvPr>
            <p:ph type="body" idx="21"/>
          </p:nvPr>
        </p:nvSpPr>
        <p:spPr>
          <a:xfrm>
            <a:off x="1453153" y="1473093"/>
            <a:ext cx="4709770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don’t worry about perfect spacing</a:t>
            </a:r>
          </a:p>
        </p:txBody>
      </p:sp>
      <p:sp>
        <p:nvSpPr>
          <p:cNvPr id="364" name="Rounded Rectangle"/>
          <p:cNvSpPr/>
          <p:nvPr/>
        </p:nvSpPr>
        <p:spPr>
          <a:xfrm>
            <a:off x="450850" y="2235200"/>
            <a:ext cx="7047763" cy="2997200"/>
          </a:xfrm>
          <a:prstGeom prst="roundRect">
            <a:avLst>
              <a:gd name="adj" fmla="val 17542"/>
            </a:avLst>
          </a:prstGeom>
          <a:solidFill>
            <a:srgbClr val="0032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UC Berkeley OS"/>
                <a:ea typeface="UC Berkeley OS"/>
                <a:cs typeface="UC Berkeley OS"/>
                <a:sym typeface="UC Berkeley OS"/>
              </a:defRPr>
            </a:pPr>
            <a:endParaRPr/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48413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66" name="row = int(input(“Enter an integer: “))…"/>
          <p:cNvSpPr txBox="1"/>
          <p:nvPr/>
        </p:nvSpPr>
        <p:spPr>
          <a:xfrm>
            <a:off x="819149" y="2362200"/>
            <a:ext cx="6485658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FEF4C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row = int(input(“Enter an integer: “))</a:t>
            </a:r>
          </a:p>
          <a:p>
            <a:pPr algn="l">
              <a:defRPr sz="2200">
                <a:solidFill>
                  <a:srgbClr val="FEF4C8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2200">
                <a:solidFill>
                  <a:srgbClr val="FEF4C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while row &gt;= 0:</a:t>
            </a:r>
          </a:p>
          <a:p>
            <a:pPr algn="l">
              <a:defRPr sz="2200">
                <a:solidFill>
                  <a:srgbClr val="FEF4C8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2200">
                <a:solidFill>
                  <a:srgbClr val="FEF4C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 = 0</a:t>
            </a:r>
          </a:p>
          <a:p>
            <a:pPr algn="l">
              <a:defRPr sz="2200">
                <a:solidFill>
                  <a:srgbClr val="FEF4C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 j &lt;= row:</a:t>
            </a:r>
          </a:p>
          <a:p>
            <a:pPr algn="l">
              <a:defRPr sz="2200">
                <a:solidFill>
                  <a:srgbClr val="FEF4C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print(j, end=“ “)</a:t>
            </a:r>
          </a:p>
          <a:p>
            <a:pPr algn="l">
              <a:defRPr sz="2200">
                <a:solidFill>
                  <a:srgbClr val="FEF4C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j += 1</a:t>
            </a:r>
          </a:p>
        </p:txBody>
      </p:sp>
      <p:sp>
        <p:nvSpPr>
          <p:cNvPr id="367" name="Enter an integer: 5…"/>
          <p:cNvSpPr txBox="1"/>
          <p:nvPr/>
        </p:nvSpPr>
        <p:spPr>
          <a:xfrm>
            <a:off x="8026399" y="2235199"/>
            <a:ext cx="31551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 b="1">
                <a:latin typeface="Courier"/>
                <a:ea typeface="Courier"/>
                <a:cs typeface="Courier"/>
                <a:sym typeface="Courier"/>
              </a:defRPr>
            </a:pPr>
            <a:r>
              <a:t>Enter an integer: 5</a:t>
            </a:r>
          </a:p>
          <a:p>
            <a:pPr algn="l">
              <a:defRPr sz="2100" b="1">
                <a:latin typeface="Courier"/>
                <a:ea typeface="Courier"/>
                <a:cs typeface="Courier"/>
                <a:sym typeface="Courier"/>
              </a:defRPr>
            </a:pPr>
            <a:r>
              <a:t>0 1 2 3 4 5</a:t>
            </a:r>
          </a:p>
        </p:txBody>
      </p:sp>
      <p:sp>
        <p:nvSpPr>
          <p:cNvPr id="368" name="Rounded Rectangle"/>
          <p:cNvSpPr/>
          <p:nvPr/>
        </p:nvSpPr>
        <p:spPr>
          <a:xfrm>
            <a:off x="4464050" y="4824960"/>
            <a:ext cx="8266466" cy="4419602"/>
          </a:xfrm>
          <a:prstGeom prst="roundRect">
            <a:avLst>
              <a:gd name="adj" fmla="val 11897"/>
            </a:avLst>
          </a:prstGeom>
          <a:solidFill>
            <a:srgbClr val="594A2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UC Berkeley OS"/>
                <a:ea typeface="UC Berkeley OS"/>
                <a:cs typeface="UC Berkeley OS"/>
                <a:sym typeface="UC Berkeley OS"/>
              </a:defRPr>
            </a:pPr>
            <a:endParaRPr/>
          </a:p>
        </p:txBody>
      </p:sp>
      <p:sp>
        <p:nvSpPr>
          <p:cNvPr id="369" name="row = int(input(“Enter an integer: “))…"/>
          <p:cNvSpPr txBox="1"/>
          <p:nvPr/>
        </p:nvSpPr>
        <p:spPr>
          <a:xfrm>
            <a:off x="4527550" y="5051024"/>
            <a:ext cx="8139466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700">
                <a:solidFill>
                  <a:srgbClr val="DDD5C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row = int(input("Enter an integer: "))</a:t>
            </a:r>
          </a:p>
          <a:p>
            <a:pPr algn="l">
              <a:defRPr sz="2700">
                <a:solidFill>
                  <a:srgbClr val="DDD5C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outer loop</a:t>
            </a:r>
          </a:p>
          <a:p>
            <a:pPr algn="l">
              <a:defRPr sz="2700">
                <a:solidFill>
                  <a:srgbClr val="DDD5C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while row &gt;= 0:</a:t>
            </a:r>
          </a:p>
          <a:p>
            <a:pPr algn="l">
              <a:defRPr sz="2700">
                <a:solidFill>
                  <a:srgbClr val="DDD5C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j = 0</a:t>
            </a:r>
          </a:p>
          <a:p>
            <a:pPr algn="l">
              <a:defRPr sz="2700">
                <a:solidFill>
                  <a:srgbClr val="DDD5C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#inner loop</a:t>
            </a:r>
          </a:p>
          <a:p>
            <a:pPr algn="l">
              <a:defRPr sz="2700">
                <a:solidFill>
                  <a:srgbClr val="DDD5C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while j &lt;= row: </a:t>
            </a:r>
          </a:p>
          <a:p>
            <a:pPr algn="l">
              <a:defRPr sz="2700">
                <a:solidFill>
                  <a:srgbClr val="DDD5C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print(j, end=" ")</a:t>
            </a:r>
          </a:p>
          <a:p>
            <a:pPr algn="l">
              <a:defRPr sz="2700">
                <a:solidFill>
                  <a:srgbClr val="DDD5C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j += 1</a:t>
            </a:r>
          </a:p>
          <a:p>
            <a:pPr algn="l">
              <a:defRPr sz="2700">
                <a:solidFill>
                  <a:srgbClr val="DDD5C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print(" ")</a:t>
            </a:r>
          </a:p>
          <a:p>
            <a:pPr algn="l">
              <a:defRPr sz="2700">
                <a:solidFill>
                  <a:srgbClr val="DDD5C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row -= 1</a:t>
            </a:r>
          </a:p>
        </p:txBody>
      </p:sp>
      <p:sp>
        <p:nvSpPr>
          <p:cNvPr id="370" name="Enter an integer: 5…"/>
          <p:cNvSpPr txBox="1"/>
          <p:nvPr/>
        </p:nvSpPr>
        <p:spPr>
          <a:xfrm>
            <a:off x="863599" y="6121398"/>
            <a:ext cx="3155176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 b="1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Enter an integer: 5</a:t>
            </a:r>
          </a:p>
          <a:p>
            <a:pPr algn="l">
              <a:defRPr sz="2100" b="1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0 1 2 3 4 5</a:t>
            </a:r>
          </a:p>
          <a:p>
            <a:pPr algn="l">
              <a:defRPr sz="2100" b="1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0 1 2 3 4</a:t>
            </a:r>
          </a:p>
          <a:p>
            <a:pPr algn="l">
              <a:defRPr sz="2100" b="1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0 1 2 3</a:t>
            </a:r>
          </a:p>
          <a:p>
            <a:pPr algn="l">
              <a:defRPr sz="2100" b="1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0 1 2</a:t>
            </a:r>
          </a:p>
          <a:p>
            <a:pPr algn="l">
              <a:defRPr sz="2100" b="1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0 1</a:t>
            </a:r>
          </a:p>
          <a:p>
            <a:pPr algn="l">
              <a:defRPr sz="2100" b="1">
                <a:solidFill>
                  <a:srgbClr val="594A2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0</a:t>
            </a:r>
          </a:p>
        </p:txBody>
      </p:sp>
      <p:sp>
        <p:nvSpPr>
          <p:cNvPr id="371" name="8.  Control of Flow (if, while)"/>
          <p:cNvSpPr txBox="1"/>
          <p:nvPr/>
        </p:nvSpPr>
        <p:spPr>
          <a:xfrm>
            <a:off x="508000" y="621251"/>
            <a:ext cx="11988801" cy="1017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544">
              <a:lnSpc>
                <a:spcPct val="81000"/>
              </a:lnSpc>
              <a:spcBef>
                <a:spcPts val="1400"/>
              </a:spcBef>
              <a:defRPr sz="4500">
                <a:solidFill>
                  <a:srgbClr val="003262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lvl1pPr>
          </a:lstStyle>
          <a:p>
            <a:r>
              <a:t>6. Nested while loops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10969" y="9258300"/>
            <a:ext cx="310668" cy="400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374" name="&quot;&quot;&quot; a little script showing boolean flag and a while loop &quot;&quot;&quot;…"/>
          <p:cNvSpPr txBox="1"/>
          <p:nvPr/>
        </p:nvSpPr>
        <p:spPr>
          <a:xfrm>
            <a:off x="1464565" y="1005339"/>
            <a:ext cx="11063388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""" a little script showing boolean flag and a while loop """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E3E32"/>
                </a:solidFill>
              </a:rPr>
              <a:t>keep_going </a:t>
            </a:r>
            <a:r>
              <a:t>= "y"	</a:t>
            </a:r>
            <a:r>
              <a:rPr>
                <a:solidFill>
                  <a:srgbClr val="A7A7A7"/>
                </a:solidFill>
              </a:rPr>
              <a:t># a boolean flag - keep going 'til quit. common technique.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A7A7A7"/>
              </a:solidFill>
            </a:endParaRPr>
          </a:p>
          <a:p>
            <a:pPr algn="l">
              <a:defRPr sz="1700">
                <a:solidFill>
                  <a:srgbClr val="A7A7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calculate a series of commissions</a:t>
            </a:r>
          </a:p>
          <a:p>
            <a:pPr algn="l">
              <a:defRPr sz="1700">
                <a:solidFill>
                  <a:srgbClr val="BE3E3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 keep_going == “y":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A7A7A7"/>
                </a:solidFill>
              </a:rPr>
              <a:t># get sales and commission rate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sales = float(input("\nWelcome.\n\tPlease enter the sales amount $: "))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comm_rate = float(input("\tand commission rate: "))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A7A7A7"/>
                </a:solidFill>
              </a:rPr>
              <a:t># calculate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commission = sales * comm_rate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</a:p>
          <a:p>
            <a:pPr algn="l">
              <a:defRPr sz="1700">
                <a:solidFill>
                  <a:srgbClr val="A7A7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# display the commission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print("Commission is $", format(commission, ',.2f'), sep='')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</a:p>
          <a:p>
            <a:pPr algn="l">
              <a:defRPr sz="1700">
                <a:solidFill>
                  <a:srgbClr val="A7A7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""" keep going? as long as the flag is true, keep going.</a:t>
            </a:r>
          </a:p>
          <a:p>
            <a:pPr algn="l">
              <a:defRPr sz="1700">
                <a:solidFill>
                  <a:srgbClr val="A7A7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note, btw, that by forcing string data to lower() </a:t>
            </a:r>
          </a:p>
          <a:p>
            <a:pPr algn="l">
              <a:defRPr sz="1700">
                <a:solidFill>
                  <a:srgbClr val="A7A7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we don't have to check </a:t>
            </a:r>
          </a:p>
          <a:p>
            <a:pPr algn="l">
              <a:defRPr sz="1700">
                <a:solidFill>
                  <a:srgbClr val="A7A7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for Y and y.  Try to validate-on-input to reduce the </a:t>
            </a:r>
          </a:p>
          <a:p>
            <a:pPr algn="l">
              <a:defRPr sz="1700">
                <a:solidFill>
                  <a:srgbClr val="A7A7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amount of code you need. </a:t>
            </a:r>
          </a:p>
          <a:p>
            <a:pPr algn="l">
              <a:defRPr sz="1700">
                <a:solidFill>
                  <a:srgbClr val="A7A7A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"""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BE3E32"/>
                </a:solidFill>
              </a:rPr>
              <a:t>keep_going</a:t>
            </a:r>
            <a:r>
              <a:t> = input("\nCalculate another? [y|Y any other key to quit.] ").lower()</a:t>
            </a:r>
          </a:p>
          <a:p>
            <a:pPr algn="l">
              <a:defRPr sz="1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E28DB5-ACB3-FF4D-BAB6-CC2A46176DD0}"/>
              </a:ext>
            </a:extLst>
          </p:cNvPr>
          <p:cNvSpPr/>
          <p:nvPr/>
        </p:nvSpPr>
        <p:spPr>
          <a:xfrm>
            <a:off x="183163" y="8047712"/>
            <a:ext cx="4669971" cy="1210588"/>
          </a:xfrm>
          <a:prstGeom prst="rect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OPTIONAL ENRICHMENT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Breakout Activities: Tribbles &amp; Spiders"/>
          <p:cNvSpPr txBox="1">
            <a:spLocks noGrp="1"/>
          </p:cNvSpPr>
          <p:nvPr>
            <p:ph type="title"/>
          </p:nvPr>
        </p:nvSpPr>
        <p:spPr>
          <a:xfrm>
            <a:off x="584649" y="656788"/>
            <a:ext cx="9863843" cy="829096"/>
          </a:xfrm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Breakout Activities: Spiders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57709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380" name="Picture 3"/>
          <p:cNvGrpSpPr/>
          <p:nvPr/>
        </p:nvGrpSpPr>
        <p:grpSpPr>
          <a:xfrm>
            <a:off x="1746272" y="2496532"/>
            <a:ext cx="9159876" cy="4760536"/>
            <a:chOff x="0" y="0"/>
            <a:chExt cx="9159875" cy="4760535"/>
          </a:xfrm>
        </p:grpSpPr>
        <p:pic>
          <p:nvPicPr>
            <p:cNvPr id="378" name="Picture 3" descr="Picture 3"/>
            <p:cNvPicPr>
              <a:picLocks noChangeAspect="1"/>
            </p:cNvPicPr>
            <p:nvPr/>
          </p:nvPicPr>
          <p:blipFill>
            <a:blip r:embed="rId2"/>
            <a:srcRect t="16789" b="16883"/>
            <a:stretch>
              <a:fillRect/>
            </a:stretch>
          </p:blipFill>
          <p:spPr>
            <a:xfrm>
              <a:off x="126999" y="88899"/>
              <a:ext cx="8905876" cy="4430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3" descr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9159876" cy="4760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Box 6"/>
          <p:cNvSpPr txBox="1"/>
          <p:nvPr/>
        </p:nvSpPr>
        <p:spPr>
          <a:xfrm>
            <a:off x="6200852" y="7785337"/>
            <a:ext cx="4286197" cy="28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200">
                <a:solidFill>
                  <a:srgbClr val="003262"/>
                </a:solidFill>
                <a:latin typeface="FreightText Pro Book"/>
                <a:ea typeface="FreightText Pro Book"/>
                <a:cs typeface="FreightText Pro Book"/>
                <a:sym typeface="FreightText Pro Book"/>
              </a:defRPr>
            </a:lvl1pPr>
          </a:lstStyle>
          <a:p>
            <a:r>
              <a:t>https://www.youtube.com/watch?v=DVAkVwy4TD4</a:t>
            </a:r>
          </a:p>
        </p:txBody>
      </p:sp>
      <p:pic>
        <p:nvPicPr>
          <p:cNvPr id="38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74" y="7526801"/>
            <a:ext cx="3929101" cy="1344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Picture 2"/>
          <p:cNvGrpSpPr/>
          <p:nvPr/>
        </p:nvGrpSpPr>
        <p:grpSpPr>
          <a:xfrm>
            <a:off x="2227103" y="3702049"/>
            <a:ext cx="3781950" cy="3901496"/>
            <a:chOff x="0" y="0"/>
            <a:chExt cx="3781948" cy="3901494"/>
          </a:xfrm>
        </p:grpSpPr>
        <p:pic>
          <p:nvPicPr>
            <p:cNvPr id="384" name="Picture 2" descr="Picture 2"/>
            <p:cNvPicPr>
              <a:picLocks noChangeAspect="1"/>
            </p:cNvPicPr>
            <p:nvPr/>
          </p:nvPicPr>
          <p:blipFill>
            <a:blip r:embed="rId2"/>
            <a:srcRect l="14613" r="23971"/>
            <a:stretch>
              <a:fillRect/>
            </a:stretch>
          </p:blipFill>
          <p:spPr>
            <a:xfrm rot="1620000">
              <a:off x="621866" y="508741"/>
              <a:ext cx="2577032" cy="28078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">
              <a:off x="531209" y="454207"/>
              <a:ext cx="2719531" cy="2993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7" name="Make a calculator - the purpose is to practice conditions (“if” statements) and saving your work as a .py and executing it."/>
          <p:cNvSpPr txBox="1">
            <a:spLocks noGrp="1"/>
          </p:cNvSpPr>
          <p:nvPr>
            <p:ph type="body" sz="quarter" idx="1"/>
          </p:nvPr>
        </p:nvSpPr>
        <p:spPr>
          <a:xfrm>
            <a:off x="508000" y="2273300"/>
            <a:ext cx="11988800" cy="151474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lvl1pPr>
          </a:lstStyle>
          <a:p>
            <a:r>
              <a:t>Make a calculator - the purpose is to practice conditions (“if” statements) and saving your work as a .py and executing it.</a:t>
            </a:r>
          </a:p>
        </p:txBody>
      </p:sp>
      <p:sp>
        <p:nvSpPr>
          <p:cNvPr id="3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45213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389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237" y="4119428"/>
            <a:ext cx="3079981" cy="1514744"/>
          </a:xfrm>
          <a:prstGeom prst="rect">
            <a:avLst/>
          </a:prstGeom>
          <a:ln w="12700">
            <a:miter lim="400000"/>
          </a:ln>
          <a:effectLst>
            <a:outerShdw blurRad="190500" dist="1016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390" name="TextBox 4"/>
          <p:cNvSpPr txBox="1"/>
          <p:nvPr/>
        </p:nvSpPr>
        <p:spPr>
          <a:xfrm>
            <a:off x="485352" y="9264401"/>
            <a:ext cx="3692018" cy="27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>
                <a:solidFill>
                  <a:srgbClr val="003262"/>
                </a:solidFill>
                <a:latin typeface="FreightText Pro Book"/>
                <a:ea typeface="FreightText Pro Book"/>
                <a:cs typeface="FreightText Pro Book"/>
                <a:sym typeface="FreightText Pro Book"/>
              </a:defRPr>
            </a:lvl1pPr>
          </a:lstStyle>
          <a:p>
            <a:r>
              <a:t>https://www.clayallsopp.com/posts/definition-of-design-terms/</a:t>
            </a:r>
          </a:p>
        </p:txBody>
      </p:sp>
      <p:sp>
        <p:nvSpPr>
          <p:cNvPr id="391" name="Breakout Activities: Tribbles &amp; Spiders"/>
          <p:cNvSpPr txBox="1"/>
          <p:nvPr/>
        </p:nvSpPr>
        <p:spPr>
          <a:xfrm>
            <a:off x="507999" y="668534"/>
            <a:ext cx="10155799" cy="63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71302">
              <a:lnSpc>
                <a:spcPct val="90000"/>
              </a:lnSpc>
              <a:spcBef>
                <a:spcPts val="700"/>
              </a:spcBef>
              <a:defRPr sz="3240">
                <a:solidFill>
                  <a:srgbClr val="003262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lvl1pPr>
          </a:lstStyle>
          <a:p>
            <a:r>
              <a:t>Optional Breakout: Calculator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hat’s i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That’s it!</a:t>
            </a:r>
          </a:p>
        </p:txBody>
      </p:sp>
      <p:sp>
        <p:nvSpPr>
          <p:cNvPr id="394" name="That’s it!  Enjoy a great week and keep up with your drills and homework assignments."/>
          <p:cNvSpPr txBox="1">
            <a:spLocks noGrp="1"/>
          </p:cNvSpPr>
          <p:nvPr>
            <p:ph type="body" sz="quarter" idx="1"/>
          </p:nvPr>
        </p:nvSpPr>
        <p:spPr>
          <a:xfrm>
            <a:off x="508000" y="2273299"/>
            <a:ext cx="11988800" cy="1399030"/>
          </a:xfrm>
          <a:prstGeom prst="rect">
            <a:avLst/>
          </a:prstGeom>
        </p:spPr>
        <p:txBody>
          <a:bodyPr/>
          <a:lstStyle>
            <a:lvl1pPr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lvl1pPr>
          </a:lstStyle>
          <a:p>
            <a:r>
              <a:t>That’s it!  Enjoy a great week and keep up with your drills and homework assignments.</a:t>
            </a:r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258776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pSp>
        <p:nvGrpSpPr>
          <p:cNvPr id="398" name="Image"/>
          <p:cNvGrpSpPr/>
          <p:nvPr/>
        </p:nvGrpSpPr>
        <p:grpSpPr>
          <a:xfrm>
            <a:off x="3746500" y="6959600"/>
            <a:ext cx="5511800" cy="1879600"/>
            <a:chOff x="0" y="0"/>
            <a:chExt cx="5511800" cy="1879600"/>
          </a:xfrm>
        </p:grpSpPr>
        <p:pic>
          <p:nvPicPr>
            <p:cNvPr id="39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898"/>
              <a:ext cx="5257800" cy="1549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511800" cy="187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ecking in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1. Checking in … </a:t>
            </a:r>
          </a:p>
        </p:txBody>
      </p:sp>
      <p:sp>
        <p:nvSpPr>
          <p:cNvPr id="152" name="Are your environments set up okay?…"/>
          <p:cNvSpPr txBox="1">
            <a:spLocks noGrp="1"/>
          </p:cNvSpPr>
          <p:nvPr>
            <p:ph type="body" idx="1"/>
          </p:nvPr>
        </p:nvSpPr>
        <p:spPr>
          <a:xfrm>
            <a:off x="368992" y="2250131"/>
            <a:ext cx="11988803" cy="6096003"/>
          </a:xfrm>
          <a:prstGeom prst="rect">
            <a:avLst/>
          </a:prstGeom>
        </p:spPr>
        <p:txBody>
          <a:bodyPr/>
          <a:lstStyle/>
          <a:p>
            <a:pPr marL="460501" indent="-460501" defTabSz="572516">
              <a:lnSpc>
                <a:spcPct val="90000"/>
              </a:lnSpc>
              <a:spcBef>
                <a:spcPts val="2300"/>
              </a:spcBef>
              <a:defRPr sz="35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Are your environments set up okay?</a:t>
            </a:r>
          </a:p>
          <a:p>
            <a:pPr marL="921002" lvl="1" indent="-460501" defTabSz="572516">
              <a:lnSpc>
                <a:spcPct val="90000"/>
              </a:lnSpc>
              <a:spcBef>
                <a:spcPts val="800"/>
              </a:spcBef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Homework assignments are posted on GitHub "upstream" on Monday evenings</a:t>
            </a:r>
          </a:p>
          <a:p>
            <a:pPr marL="921002" lvl="1" indent="-460501" defTabSz="572516">
              <a:lnSpc>
                <a:spcPct val="90000"/>
              </a:lnSpc>
              <a:spcBef>
                <a:spcPts val="800"/>
              </a:spcBef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TA grade and provide feedback on homework; Instructors may review; Instructors grade &amp; provide feedback on projects</a:t>
            </a:r>
          </a:p>
          <a:p>
            <a:pPr marL="460501" indent="-460501" defTabSz="572516">
              <a:lnSpc>
                <a:spcPct val="90000"/>
              </a:lnSpc>
              <a:spcBef>
                <a:spcPts val="2300"/>
              </a:spcBef>
              <a:defRPr sz="3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Make sure you’re using Python 3.x (3.6 higher). </a:t>
            </a:r>
          </a:p>
          <a:p>
            <a:pPr marL="460501" indent="-460501" defTabSz="572516">
              <a:lnSpc>
                <a:spcPct val="90000"/>
              </a:lnSpc>
              <a:spcBef>
                <a:spcPts val="2300"/>
              </a:spcBef>
              <a:defRPr sz="3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GitHub ready to go?</a:t>
            </a:r>
          </a:p>
          <a:p>
            <a:pPr marL="460501" indent="-460501" defTabSz="572516">
              <a:lnSpc>
                <a:spcPct val="90000"/>
              </a:lnSpc>
              <a:spcBef>
                <a:spcPts val="2300"/>
              </a:spcBef>
              <a:defRPr sz="31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Bash info: </a:t>
            </a:r>
            <a:r>
              <a:rPr dirty="0">
                <a:solidFill>
                  <a:srgbClr val="C4820E"/>
                </a:solidFill>
              </a:rPr>
              <a:t>[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http://hyperpolyglot.org/unix-shells</a:t>
            </a:r>
            <a:r>
              <a:rPr dirty="0">
                <a:solidFill>
                  <a:srgbClr val="C4820E"/>
                </a:solidFill>
              </a:rPr>
              <a:t>] </a:t>
            </a:r>
          </a:p>
          <a:p>
            <a:pPr marL="368401" indent="-368401" defTabSz="572516">
              <a:lnSpc>
                <a:spcPct val="90000"/>
              </a:lnSpc>
              <a:spcBef>
                <a:spcPts val="2300"/>
              </a:spcBef>
              <a:defRPr sz="2800">
                <a:solidFill>
                  <a:srgbClr val="C4820E"/>
                </a:solidFill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There are optional intros to Unix commands in the Optional Resources folder.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178157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ere to go with ques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1. Ask your questions</a:t>
            </a:r>
          </a:p>
        </p:txBody>
      </p:sp>
      <p:sp>
        <p:nvSpPr>
          <p:cNvPr id="156" name="Reminder of communications channels"/>
          <p:cNvSpPr txBox="1">
            <a:spLocks noGrp="1"/>
          </p:cNvSpPr>
          <p:nvPr>
            <p:ph type="body" idx="21"/>
          </p:nvPr>
        </p:nvSpPr>
        <p:spPr>
          <a:xfrm>
            <a:off x="1124527" y="1583814"/>
            <a:ext cx="5398314" cy="4613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Reminder of communications channels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190653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58" name="Check out the TAs and OH.…"/>
          <p:cNvSpPr txBox="1"/>
          <p:nvPr/>
        </p:nvSpPr>
        <p:spPr>
          <a:xfrm>
            <a:off x="1240634" y="2534829"/>
            <a:ext cx="9885720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Check out the TAs and OH.</a:t>
            </a: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 dirty="0"/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Syllabus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Link</a:t>
            </a: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Live Calendar</a:t>
            </a: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5"/>
            </a:endParaRP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5"/>
            </a:endParaRP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Homework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Assignments</a:t>
            </a: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6"/>
            </a:endParaRP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6"/>
            </a:endParaRP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Email instructors &amp; students: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w200-python-2021-s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ummer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@googlegroups.com</a:t>
            </a: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8"/>
            </a:endParaRP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Email instructors only: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/>
              </a:rPr>
              <a:t>mids-python-instructors@googlegroups.com</a:t>
            </a: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9"/>
            </a:endParaRPr>
          </a:p>
          <a:p>
            <a:pPr algn="l">
              <a:defRPr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dirty="0"/>
              <a:t>Slack Channels: </a:t>
            </a:r>
            <a:r>
              <a:rPr dirty="0" err="1"/>
              <a:t>ucbischool.slack.com</a:t>
            </a:r>
            <a:r>
              <a:rPr dirty="0"/>
              <a:t> channel #w200-python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unning Python (reminde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2. Running Python (reminder)</a:t>
            </a:r>
          </a:p>
        </p:txBody>
      </p:sp>
      <p:sp>
        <p:nvSpPr>
          <p:cNvPr id="161" name="Command line   Use a text editor [Atom, BBEdit, NotePad++; and save as a .py file.  You may need to specify &gt;python3 myfile.py if you have multiple versions installed.…"/>
          <p:cNvSpPr txBox="1">
            <a:spLocks noGrp="1"/>
          </p:cNvSpPr>
          <p:nvPr>
            <p:ph type="body" sz="half" idx="1"/>
          </p:nvPr>
        </p:nvSpPr>
        <p:spPr>
          <a:xfrm>
            <a:off x="393699" y="2233086"/>
            <a:ext cx="6156570" cy="6096003"/>
          </a:xfrm>
          <a:prstGeom prst="rect">
            <a:avLst/>
          </a:prstGeom>
        </p:spPr>
        <p:txBody>
          <a:bodyPr/>
          <a:lstStyle/>
          <a:p>
            <a:pPr marL="380618" indent="-380618" defTabSz="473201">
              <a:spcBef>
                <a:spcPts val="1900"/>
              </a:spcBef>
              <a:defRPr sz="2900">
                <a:solidFill>
                  <a:srgbClr val="87312B"/>
                </a:solidFill>
              </a:defRPr>
            </a:pPr>
            <a:r>
              <a:rPr dirty="0"/>
              <a:t>Command line</a:t>
            </a:r>
          </a:p>
          <a:p>
            <a:pPr marL="592073" lvl="1" indent="-211454" defTabSz="473201">
              <a:spcBef>
                <a:spcPts val="1900"/>
              </a:spcBef>
              <a:defRPr sz="1600"/>
            </a:pPr>
            <a:r>
              <a:rPr dirty="0"/>
              <a:t>Use a text editor [Atom, BBEdit, </a:t>
            </a:r>
            <a:r>
              <a:rPr dirty="0" err="1"/>
              <a:t>NotePad</a:t>
            </a:r>
            <a:r>
              <a:rPr dirty="0"/>
              <a:t>++; and save as a .</a:t>
            </a:r>
            <a:r>
              <a:rPr dirty="0" err="1"/>
              <a:t>py</a:t>
            </a:r>
            <a:r>
              <a:rPr dirty="0"/>
              <a:t> file.  You </a:t>
            </a:r>
            <a:r>
              <a:rPr i="1" dirty="0"/>
              <a:t>may</a:t>
            </a:r>
            <a:r>
              <a:rPr dirty="0"/>
              <a:t> need to specify &gt;python3 </a:t>
            </a:r>
            <a:r>
              <a:rPr dirty="0" err="1"/>
              <a:t>myfile.py</a:t>
            </a:r>
            <a:r>
              <a:rPr dirty="0"/>
              <a:t> if you have multiple versions installed.</a:t>
            </a:r>
          </a:p>
          <a:p>
            <a:pPr marL="380618" indent="-380618" defTabSz="473201">
              <a:spcBef>
                <a:spcPts val="1900"/>
              </a:spcBef>
              <a:defRPr sz="2900">
                <a:solidFill>
                  <a:srgbClr val="87312B"/>
                </a:solidFill>
              </a:defRPr>
            </a:pPr>
            <a:r>
              <a:rPr dirty="0" err="1"/>
              <a:t>Jupyter</a:t>
            </a:r>
            <a:r>
              <a:rPr dirty="0"/>
              <a:t> Notebook</a:t>
            </a:r>
          </a:p>
          <a:p>
            <a:pPr marL="592073" lvl="1" indent="-211454" defTabSz="473201">
              <a:spcBef>
                <a:spcPts val="1900"/>
              </a:spcBef>
              <a:defRPr sz="1600"/>
            </a:pPr>
            <a:r>
              <a:rPr dirty="0"/>
              <a:t>App that interprets and provides error </a:t>
            </a:r>
            <a:r>
              <a:rPr dirty="0" err="1"/>
              <a:t>msgs</a:t>
            </a:r>
            <a:r>
              <a:rPr dirty="0"/>
              <a:t>.  Useful for testing - be sure to reload variables and remember that instructors don’t have access to your hard drive.</a:t>
            </a:r>
          </a:p>
          <a:p>
            <a:pPr marL="761237" lvl="1" indent="-380617" defTabSz="473201">
              <a:spcBef>
                <a:spcPts val="1900"/>
              </a:spcBef>
              <a:defRPr sz="1600"/>
            </a:pPr>
            <a:endParaRPr dirty="0"/>
          </a:p>
          <a:p>
            <a:pPr marL="380618" indent="-380618" defTabSz="473201">
              <a:spcBef>
                <a:spcPts val="1900"/>
              </a:spcBef>
              <a:defRPr sz="2900">
                <a:solidFill>
                  <a:srgbClr val="87312B"/>
                </a:solidFill>
              </a:defRPr>
            </a:pPr>
            <a:r>
              <a:rPr dirty="0"/>
              <a:t>Be sure to restart the kernel and re-run your homework before you submit it.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178157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63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951" y="1976140"/>
            <a:ext cx="5920922" cy="3900957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6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501" y="4464903"/>
            <a:ext cx="3675726" cy="4425097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65" name="Check out Jupyter Notebook in class; PyCharm &amp; Spyder websites"/>
          <p:cNvSpPr txBox="1"/>
          <p:nvPr/>
        </p:nvSpPr>
        <p:spPr>
          <a:xfrm>
            <a:off x="6953540" y="6035845"/>
            <a:ext cx="1404690" cy="22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7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Check out Jupyter Notebook; PyCharm &amp; Spyder websites</a:t>
            </a:r>
          </a:p>
          <a:p>
            <a:pPr algn="l">
              <a:defRPr sz="17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Expres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3. Expressions</a:t>
            </a:r>
          </a:p>
        </p:txBody>
      </p:sp>
      <p:sp>
        <p:nvSpPr>
          <p:cNvPr id="168" name="Building blocks reminder."/>
          <p:cNvSpPr txBox="1">
            <a:spLocks noGrp="1"/>
          </p:cNvSpPr>
          <p:nvPr>
            <p:ph type="body" idx="21"/>
          </p:nvPr>
        </p:nvSpPr>
        <p:spPr>
          <a:xfrm>
            <a:off x="1453153" y="1473093"/>
            <a:ext cx="3699053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Building blocks reminder.  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190958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aphicFrame>
        <p:nvGraphicFramePr>
          <p:cNvPr id="170" name="Table"/>
          <p:cNvGraphicFramePr/>
          <p:nvPr/>
        </p:nvGraphicFramePr>
        <p:xfrm>
          <a:off x="6819900" y="2882900"/>
          <a:ext cx="5664546" cy="627379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88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8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664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rPr>
                        <a:t>Equivalency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== 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55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rPr>
                        <a:t>Cumulative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-=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-= 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221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962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rPr>
                        <a:t>Integer division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//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// 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6243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rPr>
                        <a:t>Modulus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%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% 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0679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5469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1" name="Table"/>
          <p:cNvGraphicFramePr/>
          <p:nvPr/>
        </p:nvGraphicFramePr>
        <p:xfrm>
          <a:off x="673100" y="2882898"/>
          <a:ext cx="5764509" cy="62737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21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25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rPr>
                        <a:t>Assignment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= 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25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rPr>
                        <a:t>Addition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+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+ 5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25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rPr>
                        <a:t>Subtraction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- 5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25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rPr>
                        <a:t>Division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/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/ 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625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rPr>
                        <a:t>Multiply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*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* 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625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rPr>
                        <a:t>Exponent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**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 ** 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625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94A25"/>
                          </a:solidFill>
                          <a:latin typeface="FreightText Pro Book"/>
                          <a:ea typeface="FreightText Pro Book"/>
                          <a:cs typeface="FreightText Pro Book"/>
                          <a:sym typeface="FreightText Pro Book"/>
                        </a:rPr>
                        <a:t>Cumulative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+=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rPr dirty="0"/>
                        <a:t>x += 5</a:t>
                      </a:r>
                    </a:p>
                    <a:p>
                      <a:pPr algn="ctr" defTabSz="914400">
                        <a:lnSpc>
                          <a:spcPct val="90000"/>
                        </a:lnSpc>
                        <a:spcBef>
                          <a:spcPts val="800"/>
                        </a:spcBef>
                        <a:defRPr sz="2200">
                          <a:solidFill>
                            <a:srgbClr val="594A25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rPr dirty="0"/>
                        <a:t>x = x + 5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5D5D5D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A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4. Concepts about Objects</a:t>
            </a:r>
          </a:p>
        </p:txBody>
      </p:sp>
      <p:sp>
        <p:nvSpPr>
          <p:cNvPr id="174" name="What is an “object” - a programmatic way of expressing things in the physical world* of the time you’ll have to discover answers on your own (that’s how it is in computing).…"/>
          <p:cNvSpPr txBox="1">
            <a:spLocks noGrp="1"/>
          </p:cNvSpPr>
          <p:nvPr>
            <p:ph type="body" idx="1"/>
          </p:nvPr>
        </p:nvSpPr>
        <p:spPr>
          <a:xfrm>
            <a:off x="380576" y="2196898"/>
            <a:ext cx="12359566" cy="6823100"/>
          </a:xfrm>
          <a:prstGeom prst="rect">
            <a:avLst/>
          </a:prstGeom>
        </p:spPr>
        <p:txBody>
          <a:bodyPr/>
          <a:lstStyle/>
          <a:p>
            <a:pPr marL="266902" indent="-266902" defTabSz="331824">
              <a:spcBef>
                <a:spcPts val="1300"/>
              </a:spcBef>
              <a:defRPr sz="2000" b="1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What is an “object”?</a:t>
            </a:r>
            <a:r>
              <a:rPr b="0"/>
              <a:t> </a:t>
            </a:r>
          </a:p>
          <a:p>
            <a:pPr marL="642822" lvl="1" indent="-266901" defTabSz="331824">
              <a:spcBef>
                <a:spcPts val="1300"/>
              </a:spcBef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a programmatic way of expressing things in the physical world* of the time you’ll have to discover answers on your own (that’s how it is in computing).</a:t>
            </a:r>
          </a:p>
          <a:p>
            <a:pPr marL="266902" indent="-266902" defTabSz="331824">
              <a:spcBef>
                <a:spcPts val="1300"/>
              </a:spcBef>
              <a:defRPr sz="2000" b="1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For OOP languages … </a:t>
            </a:r>
          </a:p>
          <a:p>
            <a:pPr marL="642822" lvl="1" indent="-266901" defTabSz="331824">
              <a:spcBef>
                <a:spcPts val="1300"/>
              </a:spcBef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the “object” is the parent, from which child objects are copied and used; these child copies are the instantiation of the Object.  In coding the “Object” becomes a “Class.”</a:t>
            </a:r>
          </a:p>
          <a:p>
            <a:pPr marL="266902" indent="-266902" defTabSz="331824">
              <a:spcBef>
                <a:spcPts val="1300"/>
              </a:spcBef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Everything in Python is an object.  </a:t>
            </a:r>
            <a:r>
              <a:rPr b="1"/>
              <a:t>All objects</a:t>
            </a:r>
            <a:r>
              <a:t> …</a:t>
            </a:r>
          </a:p>
          <a:p>
            <a:pPr marL="642822" lvl="1" indent="-266901" defTabSz="331824">
              <a:spcBef>
                <a:spcPts val="1300"/>
              </a:spcBef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(a) contain all their variables and behaviors [methods] [</a:t>
            </a:r>
            <a:r>
              <a:rPr>
                <a:solidFill>
                  <a:srgbClr val="BE3E32"/>
                </a:solidFill>
              </a:rPr>
              <a:t>encapsulation</a:t>
            </a:r>
            <a:r>
              <a:t>], </a:t>
            </a:r>
          </a:p>
          <a:p>
            <a:pPr marL="642822" lvl="1" indent="-266901" defTabSz="331824">
              <a:spcBef>
                <a:spcPts val="1300"/>
              </a:spcBef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(b) can accept multiple parameters [</a:t>
            </a:r>
            <a:r>
              <a:rPr>
                <a:solidFill>
                  <a:srgbClr val="BE3E32"/>
                </a:solidFill>
              </a:rPr>
              <a:t>polymorphism</a:t>
            </a:r>
            <a:r>
              <a:t>], and </a:t>
            </a:r>
          </a:p>
          <a:p>
            <a:pPr marL="642822" lvl="1" indent="-266901" defTabSz="331824">
              <a:spcBef>
                <a:spcPts val="1300"/>
              </a:spcBef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(c) can be copied and new properties added [</a:t>
            </a:r>
            <a:r>
              <a:rPr>
                <a:solidFill>
                  <a:srgbClr val="BE3E32"/>
                </a:solidFill>
              </a:rPr>
              <a:t>inheritance</a:t>
            </a:r>
            <a:r>
              <a:t>]. </a:t>
            </a:r>
          </a:p>
          <a:p>
            <a:pPr marL="266902" indent="-266902" defTabSz="331824">
              <a:spcBef>
                <a:spcPts val="1300"/>
              </a:spcBef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Communication between </a:t>
            </a:r>
            <a:r>
              <a:rPr b="1"/>
              <a:t>Objects isn’t necessarily linear</a:t>
            </a:r>
            <a:r>
              <a:t>: they can send messages to/from each other, given appropriate triggers.</a:t>
            </a:r>
          </a:p>
          <a:p>
            <a:pPr marL="266902" indent="-266902" defTabSz="331824">
              <a:spcBef>
                <a:spcPts val="1300"/>
              </a:spcBef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In OOP there’s a hierarchy of libraries; going up the chain of a command leads ultimately to the base Object; from there we can traverse a chain back down to another type of object (hence “type-casting”).</a:t>
            </a:r>
          </a:p>
        </p:txBody>
      </p:sp>
      <p:sp>
        <p:nvSpPr>
          <p:cNvPr id="175" name="More about objects later but let’s start with some principles."/>
          <p:cNvSpPr txBox="1">
            <a:spLocks noGrp="1"/>
          </p:cNvSpPr>
          <p:nvPr>
            <p:ph type="body" idx="21"/>
          </p:nvPr>
        </p:nvSpPr>
        <p:spPr>
          <a:xfrm>
            <a:off x="1453153" y="1473093"/>
            <a:ext cx="8220761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More about objects later but let’s start with some principles.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181205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77" name="Rather like Plato’s Theory of forms, De re publica, Book 10."/>
          <p:cNvSpPr txBox="1"/>
          <p:nvPr/>
        </p:nvSpPr>
        <p:spPr>
          <a:xfrm>
            <a:off x="498648" y="9114805"/>
            <a:ext cx="435625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13266" indent="-313266" algn="l">
              <a:buSzPct val="75000"/>
              <a:buChar char="*"/>
              <a:defRPr sz="1200">
                <a:latin typeface="Palatino"/>
                <a:ea typeface="Palatino"/>
                <a:cs typeface="Palatino"/>
                <a:sym typeface="Palatino"/>
              </a:defRPr>
            </a:pPr>
            <a:r>
              <a:t>Rather like Plato’s Theory of forms, </a:t>
            </a:r>
            <a:r>
              <a:rPr i="1"/>
              <a:t>De re publica, </a:t>
            </a:r>
            <a:r>
              <a:t>Book 10.</a:t>
            </a:r>
            <a:r>
              <a:rPr i="1"/>
              <a:t>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53146" y="9258300"/>
            <a:ext cx="226315" cy="400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80" name="Rounded Rectangle"/>
          <p:cNvSpPr/>
          <p:nvPr/>
        </p:nvSpPr>
        <p:spPr>
          <a:xfrm>
            <a:off x="8958092" y="1039040"/>
            <a:ext cx="3960647" cy="4853028"/>
          </a:xfrm>
          <a:prstGeom prst="roundRect">
            <a:avLst>
              <a:gd name="adj" fmla="val 1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1" name="# a coin-toss program…"/>
          <p:cNvSpPr txBox="1"/>
          <p:nvPr/>
        </p:nvSpPr>
        <p:spPr>
          <a:xfrm>
            <a:off x="145893" y="190349"/>
            <a:ext cx="8735319" cy="895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# a coin-toss program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import random	</a:t>
            </a:r>
            <a:r>
              <a:rPr>
                <a:solidFill>
                  <a:schemeClr val="accent6"/>
                </a:solidFill>
              </a:rPr>
              <a:t># an external library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endParaRPr>
              <a:solidFill>
                <a:schemeClr val="accent6"/>
              </a:solidFill>
            </a:endParaRP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class </a:t>
            </a:r>
            <a:r>
              <a:rPr>
                <a:solidFill>
                  <a:srgbClr val="BE3E32"/>
                </a:solidFill>
              </a:rPr>
              <a:t>Coin</a:t>
            </a:r>
            <a:r>
              <a:t>:	</a:t>
            </a:r>
          </a:p>
          <a:p>
            <a:pPr lvl="1"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 </a:t>
            </a:r>
            <a:r>
              <a:rPr>
                <a:solidFill>
                  <a:schemeClr val="accent6"/>
                </a:solidFill>
              </a:rPr>
              <a:t># defining our own classes</a:t>
            </a:r>
          </a:p>
          <a:p>
            <a:pPr algn="l">
              <a:defRPr sz="1500">
                <a:solidFill>
                  <a:schemeClr val="accent6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# a magic method python has for constructing an object in memory</a:t>
            </a:r>
            <a:endParaRPr>
              <a:solidFill>
                <a:srgbClr val="000000"/>
              </a:solidFill>
            </a:endParaRP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def __init__(self):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	self.sideup = "Heads"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endParaRPr/>
          </a:p>
          <a:p>
            <a:pPr algn="l">
              <a:defRPr sz="1500">
                <a:solidFill>
                  <a:schemeClr val="accent6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# toss method generates a random number in the range of 0-1.  if 0, </a:t>
            </a:r>
          </a:p>
          <a:p>
            <a:pPr algn="l">
              <a:defRPr sz="1500">
                <a:solidFill>
                  <a:schemeClr val="accent6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# then sideup is heads; else it's tails.</a:t>
            </a:r>
            <a:endParaRPr>
              <a:solidFill>
                <a:srgbClr val="000000"/>
              </a:solidFill>
            </a:endParaRP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endParaRPr>
              <a:solidFill>
                <a:srgbClr val="000000"/>
              </a:solidFill>
            </a:endParaRP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def toss(self):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	if (random.randint(0, 1) == 0):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		self.sideup = “Heads"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	else: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		self.sideup = "Tails"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</a:t>
            </a:r>
            <a:r>
              <a:rPr>
                <a:solidFill>
                  <a:schemeClr val="accent6"/>
                </a:solidFill>
              </a:rPr>
              <a:t># create a function to get the value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def get_sideup(self):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	return self.sideup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endParaRPr/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endParaRPr/>
          </a:p>
          <a:p>
            <a:pPr algn="l">
              <a:defRPr sz="1500">
                <a:solidFill>
                  <a:schemeClr val="accent6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# define the MAIN function</a:t>
            </a:r>
            <a:endParaRPr>
              <a:solidFill>
                <a:srgbClr val="000000"/>
              </a:solidFill>
            </a:endParaRP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def main():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</a:t>
            </a:r>
            <a:r>
              <a:rPr>
                <a:solidFill>
                  <a:schemeClr val="accent6"/>
                </a:solidFill>
              </a:rPr>
              <a:t># create a variable (the object “Coin” from the Coin class).</a:t>
            </a:r>
          </a:p>
          <a:p>
            <a:pPr algn="l">
              <a:defRPr sz="1500">
                <a:solidFill>
                  <a:srgbClr val="BE3E32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my_coin = Coin()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</a:t>
            </a:r>
          </a:p>
          <a:p>
            <a:pPr algn="l">
              <a:defRPr sz="1500">
                <a:solidFill>
                  <a:schemeClr val="accent6">
                    <a:lumOff val="9411"/>
                  </a:schemeClr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# display the side of the coin that’s facing up</a:t>
            </a:r>
            <a:endParaRPr>
              <a:solidFill>
                <a:srgbClr val="000000"/>
              </a:solidFill>
            </a:endParaRP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print("This side is up:", my_coin.get_sideup())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</a:t>
            </a:r>
          </a:p>
          <a:p>
            <a:pPr lvl="1"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</a:t>
            </a:r>
            <a:r>
              <a:rPr>
                <a:solidFill>
                  <a:schemeClr val="accent6">
                    <a:lumOff val="9411"/>
                  </a:schemeClr>
                </a:solidFill>
              </a:rPr>
              <a:t>    # toss that coin!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print("I'm tossing the coin … ")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my_coin.toss()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</a:t>
            </a:r>
          </a:p>
          <a:p>
            <a:pPr algn="l">
              <a:defRPr sz="1500">
                <a:solidFill>
                  <a:schemeClr val="accent6">
                    <a:lumOff val="9411"/>
                  </a:schemeClr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# show the results …</a:t>
            </a:r>
            <a:endParaRPr>
              <a:solidFill>
                <a:srgbClr val="000000"/>
              </a:solidFill>
            </a:endParaRP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print("This side is up: ", my_coin.get_sideup())</a:t>
            </a: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	</a:t>
            </a:r>
          </a:p>
          <a:p>
            <a:pPr algn="l">
              <a:defRPr sz="1500">
                <a:solidFill>
                  <a:schemeClr val="accent6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# all done creating the 'legos' of our code, now let's start the show…</a:t>
            </a:r>
            <a:endParaRPr>
              <a:solidFill>
                <a:srgbClr val="000000"/>
              </a:solidFill>
            </a:endParaRPr>
          </a:p>
          <a:p>
            <a:pPr algn="l">
              <a:defRPr sz="1500">
                <a:solidFill>
                  <a:srgbClr val="000000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main()</a:t>
            </a:r>
          </a:p>
          <a:p>
            <a:pPr algn="l">
              <a:defRPr sz="1500">
                <a:solidFill>
                  <a:schemeClr val="accent6">
                    <a:lumOff val="9411"/>
                  </a:schemeClr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# end of the file.</a:t>
            </a:r>
          </a:p>
        </p:txBody>
      </p:sp>
      <p:sp>
        <p:nvSpPr>
          <p:cNvPr id="182" name="Class…"/>
          <p:cNvSpPr/>
          <p:nvPr/>
        </p:nvSpPr>
        <p:spPr>
          <a:xfrm>
            <a:off x="9738180" y="236684"/>
            <a:ext cx="3002195" cy="1558211"/>
          </a:xfrm>
          <a:prstGeom prst="roundRect">
            <a:avLst>
              <a:gd name="adj" fmla="val 1222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Class</a:t>
            </a: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variables</a:t>
            </a: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methods()</a:t>
            </a:r>
          </a:p>
        </p:txBody>
      </p:sp>
      <p:sp>
        <p:nvSpPr>
          <p:cNvPr id="183" name="Line"/>
          <p:cNvSpPr/>
          <p:nvPr/>
        </p:nvSpPr>
        <p:spPr>
          <a:xfrm>
            <a:off x="10231039" y="842541"/>
            <a:ext cx="2016477" cy="1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" name="Line"/>
          <p:cNvSpPr/>
          <p:nvPr/>
        </p:nvSpPr>
        <p:spPr>
          <a:xfrm>
            <a:off x="10231039" y="1225038"/>
            <a:ext cx="2016477" cy="1"/>
          </a:xfrm>
          <a:prstGeom prst="line">
            <a:avLst/>
          </a:prstGeom>
          <a:ln w="12700">
            <a:solidFill>
              <a:schemeClr val="accent1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85" name="coin.png" descr="co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728" y="1844521"/>
            <a:ext cx="890644" cy="890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coin-toss.png" descr="coin-to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989" y="3281137"/>
            <a:ext cx="1154722" cy="115472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1) “construct” the Coin;…"/>
          <p:cNvSpPr txBox="1"/>
          <p:nvPr/>
        </p:nvSpPr>
        <p:spPr>
          <a:xfrm>
            <a:off x="10063339" y="1950320"/>
            <a:ext cx="2351876" cy="72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1) “construct” the Coin;</a:t>
            </a:r>
          </a:p>
          <a:p>
            <a:pPr algn="l">
              <a:defRPr sz="19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set to “heads”</a:t>
            </a:r>
          </a:p>
        </p:txBody>
      </p:sp>
      <p:sp>
        <p:nvSpPr>
          <p:cNvPr id="188" name="2) define actions (“methods”) that do something with the Coin  (here, just “toss”)"/>
          <p:cNvSpPr txBox="1"/>
          <p:nvPr/>
        </p:nvSpPr>
        <p:spPr>
          <a:xfrm>
            <a:off x="9725480" y="3055426"/>
            <a:ext cx="3027595" cy="1047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900">
                <a:latin typeface="FreightSans Pro Book"/>
                <a:ea typeface="FreightSans Pro Book"/>
                <a:cs typeface="FreightSans Pro Book"/>
                <a:sym typeface="FreightSans Pro Book"/>
              </a:defRPr>
            </a:lvl1pPr>
          </a:lstStyle>
          <a:p>
            <a:r>
              <a:t>2) define actions (“methods”) that do something with the Coin  (here, just “toss”)</a:t>
            </a:r>
          </a:p>
        </p:txBody>
      </p:sp>
      <p:pic>
        <p:nvPicPr>
          <p:cNvPr id="189" name="coin.png" descr="co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850" y="4773393"/>
            <a:ext cx="890644" cy="89064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3) more methods: find out what side is up…"/>
          <p:cNvSpPr txBox="1"/>
          <p:nvPr/>
        </p:nvSpPr>
        <p:spPr>
          <a:xfrm>
            <a:off x="9335295" y="4423032"/>
            <a:ext cx="3253436" cy="1047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3) more methods: find out what side is up</a:t>
            </a:r>
          </a:p>
          <a:p>
            <a:pPr algn="l">
              <a:defRPr sz="19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get_sideup()</a:t>
            </a:r>
          </a:p>
        </p:txBody>
      </p:sp>
      <p:sp>
        <p:nvSpPr>
          <p:cNvPr id="191" name="Use “main” to organize events.…"/>
          <p:cNvSpPr/>
          <p:nvPr/>
        </p:nvSpPr>
        <p:spPr>
          <a:xfrm>
            <a:off x="9010013" y="6094917"/>
            <a:ext cx="3903999" cy="2772649"/>
          </a:xfrm>
          <a:prstGeom prst="roundRect">
            <a:avLst>
              <a:gd name="adj" fmla="val 687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Use “main” to organize events.</a:t>
            </a:r>
          </a:p>
          <a:p>
            <a:pPr algn="l"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b="1"/>
              <a:t>Define</a:t>
            </a:r>
            <a:r>
              <a:t> a door into the program (main).</a:t>
            </a:r>
          </a:p>
          <a:p>
            <a:pPr algn="l"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rPr b="1"/>
              <a:t>Create</a:t>
            </a:r>
            <a:r>
              <a:t> the “Coin” (so we have one to play with).</a:t>
            </a:r>
          </a:p>
          <a:p>
            <a:pPr algn="l">
              <a:defRPr sz="2000">
                <a:latin typeface="FreightSans Pro Book"/>
                <a:ea typeface="FreightSans Pro Book"/>
                <a:cs typeface="FreightSans Pro Book"/>
                <a:sym typeface="FreightSans Pro Book"/>
              </a:defRPr>
            </a:pPr>
            <a:r>
              <a:t>Use the pre-defined actions </a:t>
            </a:r>
            <a:r>
              <a:rPr b="1"/>
              <a:t>methods</a:t>
            </a:r>
            <a:r>
              <a:t> on the coin instance. </a:t>
            </a:r>
          </a:p>
        </p:txBody>
      </p:sp>
      <p:sp>
        <p:nvSpPr>
          <p:cNvPr id="192" name="Line"/>
          <p:cNvSpPr/>
          <p:nvPr/>
        </p:nvSpPr>
        <p:spPr>
          <a:xfrm>
            <a:off x="1230128" y="8798130"/>
            <a:ext cx="753498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" name="Connection Line"/>
          <p:cNvSpPr/>
          <p:nvPr/>
        </p:nvSpPr>
        <p:spPr>
          <a:xfrm>
            <a:off x="7925398" y="2429197"/>
            <a:ext cx="717752" cy="4916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5" h="21600" extrusionOk="0">
                <a:moveTo>
                  <a:pt x="16215" y="21600"/>
                </a:moveTo>
                <a:cubicBezTo>
                  <a:pt x="-4747" y="14426"/>
                  <a:pt x="-5385" y="7226"/>
                  <a:pt x="14302" y="0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F01615-4B5F-9F41-A4E8-47C00CE5C75E}"/>
              </a:ext>
            </a:extLst>
          </p:cNvPr>
          <p:cNvSpPr/>
          <p:nvPr/>
        </p:nvSpPr>
        <p:spPr>
          <a:xfrm>
            <a:off x="7577545" y="9066229"/>
            <a:ext cx="4669971" cy="471924"/>
          </a:xfrm>
          <a:prstGeom prst="rect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OPTIONAL ENRICHMENT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bjects"/>
          <p:cNvSpPr txBox="1">
            <a:spLocks noGrp="1"/>
          </p:cNvSpPr>
          <p:nvPr>
            <p:ph type="title"/>
          </p:nvPr>
        </p:nvSpPr>
        <p:spPr>
          <a:xfrm>
            <a:off x="508000" y="806598"/>
            <a:ext cx="9863843" cy="829095"/>
          </a:xfrm>
          <a:prstGeom prst="rect">
            <a:avLst/>
          </a:prstGeom>
        </p:spPr>
        <p:txBody>
          <a:bodyPr/>
          <a:lstStyle>
            <a:lvl1pPr defTabSz="381833">
              <a:spcBef>
                <a:spcPts val="900"/>
              </a:spcBef>
              <a:defRPr sz="4560"/>
            </a:lvl1pPr>
          </a:lstStyle>
          <a:p>
            <a:r>
              <a:t>4. Objects</a:t>
            </a:r>
          </a:p>
        </p:txBody>
      </p:sp>
      <p:sp>
        <p:nvSpPr>
          <p:cNvPr id="197" name="conception from ideas into executable code"/>
          <p:cNvSpPr txBox="1">
            <a:spLocks noGrp="1"/>
          </p:cNvSpPr>
          <p:nvPr>
            <p:ph type="body" idx="21"/>
          </p:nvPr>
        </p:nvSpPr>
        <p:spPr>
          <a:xfrm>
            <a:off x="1453153" y="1473093"/>
            <a:ext cx="6064606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conception from ideas into executable code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654" y="9258300"/>
            <a:ext cx="190958" cy="2878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414" y="1620407"/>
            <a:ext cx="3254086" cy="183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8" y="1933728"/>
            <a:ext cx="10472728" cy="68334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default.jpg"/>
          <p:cNvGrpSpPr/>
          <p:nvPr/>
        </p:nvGrpSpPr>
        <p:grpSpPr>
          <a:xfrm>
            <a:off x="10678648" y="7800075"/>
            <a:ext cx="1842705" cy="1521729"/>
            <a:chOff x="0" y="0"/>
            <a:chExt cx="1842703" cy="1521728"/>
          </a:xfrm>
        </p:grpSpPr>
        <p:pic>
          <p:nvPicPr>
            <p:cNvPr id="201" name="default.jpg" descr="default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0" y="88900"/>
              <a:ext cx="1588703" cy="1191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default.jpg" descr="default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1842704" cy="152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4" name="Objects reflect “real-world” phenomena.  Here is my cat … expressed in computer code as a Cat object."/>
          <p:cNvSpPr txBox="1"/>
          <p:nvPr/>
        </p:nvSpPr>
        <p:spPr>
          <a:xfrm>
            <a:off x="10297447" y="7119344"/>
            <a:ext cx="2605106" cy="631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00" i="1">
                <a:latin typeface="FreightSans Pro Book"/>
                <a:ea typeface="FreightSans Pro Book"/>
                <a:cs typeface="FreightSans Pro Book"/>
                <a:sym typeface="FreightSans Pro Book"/>
              </a:defRPr>
            </a:lvl1pPr>
          </a:lstStyle>
          <a:p>
            <a:r>
              <a:t>Objects reflect “real-world” phenomena.  Here is my cat … expressed in computer code as a Cat object.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1" animBg="1" advAuto="0"/>
    </p:bldLst>
  </p:timing>
</p:sld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3905</Words>
  <Application>Microsoft Macintosh PowerPoint</Application>
  <PresentationFormat>Custom</PresentationFormat>
  <Paragraphs>544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3" baseType="lpstr">
      <vt:lpstr>Avenir Next Regular</vt:lpstr>
      <vt:lpstr>Bodoni SvtyTwo ITC TT-Book</vt:lpstr>
      <vt:lpstr>Courier</vt:lpstr>
      <vt:lpstr>Courier New</vt:lpstr>
      <vt:lpstr>FreightSans Pro Book</vt:lpstr>
      <vt:lpstr>FreightText Pro Book</vt:lpstr>
      <vt:lpstr>Helvetica Neue</vt:lpstr>
      <vt:lpstr>Helvetica Neue Medium</vt:lpstr>
      <vt:lpstr>Open Sans</vt:lpstr>
      <vt:lpstr>Open Sans Light</vt:lpstr>
      <vt:lpstr>Open Sans Semibold</vt:lpstr>
      <vt:lpstr>Palatino</vt:lpstr>
      <vt:lpstr>PT Mono</vt:lpstr>
      <vt:lpstr>UC Berkeley OS</vt:lpstr>
      <vt:lpstr>Wingdings</vt:lpstr>
      <vt:lpstr>Zapf Dingbats</vt:lpstr>
      <vt:lpstr>New_Template4</vt:lpstr>
      <vt:lpstr>Starting out with Python</vt:lpstr>
      <vt:lpstr>Agenda</vt:lpstr>
      <vt:lpstr>1. Checking in … </vt:lpstr>
      <vt:lpstr>1. Ask your questions</vt:lpstr>
      <vt:lpstr>2. Running Python (reminder)</vt:lpstr>
      <vt:lpstr>3. Expressions</vt:lpstr>
      <vt:lpstr>4. Concepts about Objects</vt:lpstr>
      <vt:lpstr>PowerPoint Presentation</vt:lpstr>
      <vt:lpstr>4. Objects</vt:lpstr>
      <vt:lpstr>4. Objects have types</vt:lpstr>
      <vt:lpstr>PowerPoint Presentation</vt:lpstr>
      <vt:lpstr>5.  Namespaces | Object space</vt:lpstr>
      <vt:lpstr>5.  Namespaces | Object space</vt:lpstr>
      <vt:lpstr>6. Objects: Strings</vt:lpstr>
      <vt:lpstr>PowerPoint Presentation</vt:lpstr>
      <vt:lpstr>6. String Objects</vt:lpstr>
      <vt:lpstr>5. String Objects: Slicing</vt:lpstr>
      <vt:lpstr>Breakout Activities: </vt:lpstr>
      <vt:lpstr>6. Flow Control: if, while</vt:lpstr>
      <vt:lpstr>PowerPoint Presentation</vt:lpstr>
      <vt:lpstr>PowerPoint Presentation</vt:lpstr>
      <vt:lpstr>PowerPoint Presentation</vt:lpstr>
      <vt:lpstr>PowerPoint Presentation</vt:lpstr>
      <vt:lpstr>Breakout Activities: Spiders</vt:lpstr>
      <vt:lpstr>PowerPoint Presentation</vt:lpstr>
      <vt:lpstr>That’s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Starting out with Python</dc:title>
  <cp:lastModifiedBy>Gunnar Kleemann</cp:lastModifiedBy>
  <cp:revision>5</cp:revision>
  <dcterms:modified xsi:type="dcterms:W3CDTF">2021-05-03T22:32:23Z</dcterms:modified>
</cp:coreProperties>
</file>